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9" r:id="rId33"/>
    <p:sldId id="290" r:id="rId34"/>
  </p:sldIdLst>
  <p:sldSz cx="18288000" cy="10287000"/>
  <p:notesSz cx="6858000" cy="9144000"/>
  <p:embeddedFontLst>
    <p:embeddedFont>
      <p:font typeface="Arial" panose="020B0604020202020204" pitchFamily="34" charset="0"/>
      <p:regular r:id="rId35"/>
    </p:embeddedFont>
    <p:embeddedFont>
      <p:font typeface="Arial Bold" panose="020B0704020202020204" pitchFamily="3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DM Sans" pitchFamily="2" charset="0"/>
      <p:regular r:id="rId42"/>
    </p:embeddedFont>
    <p:embeddedFont>
      <p:font typeface="DM Sans Bold" charset="0"/>
      <p:regular r:id="rId43"/>
    </p:embeddedFont>
    <p:embeddedFont>
      <p:font typeface="Horizon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6" d="100"/>
          <a:sy n="76" d="100"/>
        </p:scale>
        <p:origin x="47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8.jpeg"/><Relationship Id="rId7" Type="http://schemas.openxmlformats.org/officeDocument/2006/relationships/image" Target="../media/image4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5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ljaramillo@lisc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rmudd@houstonhfc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DNorthern@housingforhouston.co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jeffrey.d.powell@wellsfargo.co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kevin@kevinrilescommercial.com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Amber.burton@har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ashley@houstonclt.orgc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jyoung@houstonhabitat.or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sharone@mayberryhomes.ne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info@houstonlandbank.org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Cedrick.LaSane@houstontx.go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4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15176" y="605821"/>
            <a:ext cx="16857648" cy="3230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4"/>
              </a:lnSpc>
            </a:pPr>
            <a:r>
              <a:rPr lang="en-US" sz="6003">
                <a:solidFill>
                  <a:srgbClr val="304976"/>
                </a:solidFill>
                <a:latin typeface="Horizon"/>
                <a:ea typeface="Horizon"/>
                <a:cs typeface="Horizon"/>
                <a:sym typeface="Horizon"/>
              </a:rPr>
              <a:t>Welcome to the Faith &amp; Affordable Housing Summit</a:t>
            </a:r>
          </a:p>
        </p:txBody>
      </p:sp>
      <p:sp>
        <p:nvSpPr>
          <p:cNvPr id="7" name="Freeform 7"/>
          <p:cNvSpPr/>
          <p:nvPr/>
        </p:nvSpPr>
        <p:spPr>
          <a:xfrm>
            <a:off x="2981895" y="4167968"/>
            <a:ext cx="2132769" cy="2132769"/>
          </a:xfrm>
          <a:custGeom>
            <a:avLst/>
            <a:gdLst/>
            <a:ahLst/>
            <a:cxnLst/>
            <a:rect l="l" t="t" r="r" b="b"/>
            <a:pathLst>
              <a:path w="2132769" h="2132769">
                <a:moveTo>
                  <a:pt x="0" y="0"/>
                </a:moveTo>
                <a:lnTo>
                  <a:pt x="2132769" y="0"/>
                </a:lnTo>
                <a:lnTo>
                  <a:pt x="2132769" y="2132769"/>
                </a:lnTo>
                <a:lnTo>
                  <a:pt x="0" y="21327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780221" y="6580406"/>
            <a:ext cx="1255969" cy="778895"/>
          </a:xfrm>
          <a:custGeom>
            <a:avLst/>
            <a:gdLst/>
            <a:ahLst/>
            <a:cxnLst/>
            <a:rect l="l" t="t" r="r" b="b"/>
            <a:pathLst>
              <a:path w="1255969" h="778895">
                <a:moveTo>
                  <a:pt x="0" y="0"/>
                </a:moveTo>
                <a:lnTo>
                  <a:pt x="1255969" y="0"/>
                </a:lnTo>
                <a:lnTo>
                  <a:pt x="1255969" y="778895"/>
                </a:lnTo>
                <a:lnTo>
                  <a:pt x="0" y="778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717437" y="5143500"/>
            <a:ext cx="1331127" cy="1157237"/>
          </a:xfrm>
          <a:custGeom>
            <a:avLst/>
            <a:gdLst/>
            <a:ahLst/>
            <a:cxnLst/>
            <a:rect l="l" t="t" r="r" b="b"/>
            <a:pathLst>
              <a:path w="1331127" h="1157237">
                <a:moveTo>
                  <a:pt x="0" y="0"/>
                </a:moveTo>
                <a:lnTo>
                  <a:pt x="1331128" y="0"/>
                </a:lnTo>
                <a:lnTo>
                  <a:pt x="1331128" y="1157237"/>
                </a:lnTo>
                <a:lnTo>
                  <a:pt x="0" y="11572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254" r="-1888" b="-69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658865" y="4167968"/>
            <a:ext cx="1389700" cy="814652"/>
          </a:xfrm>
          <a:custGeom>
            <a:avLst/>
            <a:gdLst/>
            <a:ahLst/>
            <a:cxnLst/>
            <a:rect l="l" t="t" r="r" b="b"/>
            <a:pathLst>
              <a:path w="1389700" h="814652">
                <a:moveTo>
                  <a:pt x="0" y="0"/>
                </a:moveTo>
                <a:lnTo>
                  <a:pt x="1389700" y="0"/>
                </a:lnTo>
                <a:lnTo>
                  <a:pt x="1389700" y="814652"/>
                </a:lnTo>
                <a:lnTo>
                  <a:pt x="0" y="8146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453488" y="4406735"/>
            <a:ext cx="1849551" cy="456222"/>
          </a:xfrm>
          <a:custGeom>
            <a:avLst/>
            <a:gdLst/>
            <a:ahLst/>
            <a:cxnLst/>
            <a:rect l="l" t="t" r="r" b="b"/>
            <a:pathLst>
              <a:path w="1849551" h="456222">
                <a:moveTo>
                  <a:pt x="0" y="0"/>
                </a:moveTo>
                <a:lnTo>
                  <a:pt x="1849551" y="0"/>
                </a:lnTo>
                <a:lnTo>
                  <a:pt x="1849551" y="456223"/>
                </a:lnTo>
                <a:lnTo>
                  <a:pt x="0" y="4562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198402" y="6518906"/>
            <a:ext cx="1701187" cy="828356"/>
          </a:xfrm>
          <a:custGeom>
            <a:avLst/>
            <a:gdLst/>
            <a:ahLst/>
            <a:cxnLst/>
            <a:rect l="l" t="t" r="r" b="b"/>
            <a:pathLst>
              <a:path w="1701187" h="828356">
                <a:moveTo>
                  <a:pt x="0" y="0"/>
                </a:moveTo>
                <a:lnTo>
                  <a:pt x="1701187" y="0"/>
                </a:lnTo>
                <a:lnTo>
                  <a:pt x="1701187" y="828356"/>
                </a:lnTo>
                <a:lnTo>
                  <a:pt x="0" y="828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485281" y="7638969"/>
            <a:ext cx="1127429" cy="1140167"/>
          </a:xfrm>
          <a:custGeom>
            <a:avLst/>
            <a:gdLst/>
            <a:ahLst/>
            <a:cxnLst/>
            <a:rect l="l" t="t" r="r" b="b"/>
            <a:pathLst>
              <a:path w="1127429" h="1140167">
                <a:moveTo>
                  <a:pt x="0" y="0"/>
                </a:moveTo>
                <a:lnTo>
                  <a:pt x="1127429" y="0"/>
                </a:lnTo>
                <a:lnTo>
                  <a:pt x="1127429" y="1140168"/>
                </a:lnTo>
                <a:lnTo>
                  <a:pt x="0" y="114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4075" t="-2253" r="-527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425508" y="5270319"/>
            <a:ext cx="1959609" cy="846551"/>
          </a:xfrm>
          <a:custGeom>
            <a:avLst/>
            <a:gdLst/>
            <a:ahLst/>
            <a:cxnLst/>
            <a:rect l="l" t="t" r="r" b="b"/>
            <a:pathLst>
              <a:path w="1959609" h="846551">
                <a:moveTo>
                  <a:pt x="0" y="0"/>
                </a:moveTo>
                <a:lnTo>
                  <a:pt x="1959609" y="0"/>
                </a:lnTo>
                <a:lnTo>
                  <a:pt x="1959609" y="846551"/>
                </a:lnTo>
                <a:lnTo>
                  <a:pt x="0" y="846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062326" y="6340823"/>
            <a:ext cx="1792983" cy="1104175"/>
          </a:xfrm>
          <a:custGeom>
            <a:avLst/>
            <a:gdLst/>
            <a:ahLst/>
            <a:cxnLst/>
            <a:rect l="l" t="t" r="r" b="b"/>
            <a:pathLst>
              <a:path w="1792983" h="1104175">
                <a:moveTo>
                  <a:pt x="0" y="0"/>
                </a:moveTo>
                <a:lnTo>
                  <a:pt x="1792983" y="0"/>
                </a:lnTo>
                <a:lnTo>
                  <a:pt x="1792983" y="1104175"/>
                </a:lnTo>
                <a:lnTo>
                  <a:pt x="0" y="11041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2960" r="-922" b="-309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578101" y="4362118"/>
            <a:ext cx="2477775" cy="466552"/>
          </a:xfrm>
          <a:custGeom>
            <a:avLst/>
            <a:gdLst/>
            <a:ahLst/>
            <a:cxnLst/>
            <a:rect l="l" t="t" r="r" b="b"/>
            <a:pathLst>
              <a:path w="2477775" h="466552">
                <a:moveTo>
                  <a:pt x="0" y="0"/>
                </a:moveTo>
                <a:lnTo>
                  <a:pt x="2477776" y="0"/>
                </a:lnTo>
                <a:lnTo>
                  <a:pt x="2477776" y="466552"/>
                </a:lnTo>
                <a:lnTo>
                  <a:pt x="0" y="4665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884" t="-22026" r="-5613" b="-386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606317" y="5245308"/>
            <a:ext cx="2421344" cy="697794"/>
          </a:xfrm>
          <a:custGeom>
            <a:avLst/>
            <a:gdLst/>
            <a:ahLst/>
            <a:cxnLst/>
            <a:rect l="l" t="t" r="r" b="b"/>
            <a:pathLst>
              <a:path w="2421344" h="697794">
                <a:moveTo>
                  <a:pt x="0" y="0"/>
                </a:moveTo>
                <a:lnTo>
                  <a:pt x="2421344" y="0"/>
                </a:lnTo>
                <a:lnTo>
                  <a:pt x="2421344" y="697793"/>
                </a:lnTo>
                <a:lnTo>
                  <a:pt x="0" y="697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977515" y="7638969"/>
            <a:ext cx="982712" cy="1059527"/>
          </a:xfrm>
          <a:custGeom>
            <a:avLst/>
            <a:gdLst/>
            <a:ahLst/>
            <a:cxnLst/>
            <a:rect l="l" t="t" r="r" b="b"/>
            <a:pathLst>
              <a:path w="982712" h="1059527">
                <a:moveTo>
                  <a:pt x="0" y="0"/>
                </a:moveTo>
                <a:lnTo>
                  <a:pt x="982712" y="0"/>
                </a:lnTo>
                <a:lnTo>
                  <a:pt x="982712" y="1059527"/>
                </a:lnTo>
                <a:lnTo>
                  <a:pt x="0" y="1059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460139" y="4122444"/>
            <a:ext cx="2234649" cy="740514"/>
          </a:xfrm>
          <a:custGeom>
            <a:avLst/>
            <a:gdLst/>
            <a:ahLst/>
            <a:cxnLst/>
            <a:rect l="l" t="t" r="r" b="b"/>
            <a:pathLst>
              <a:path w="2234649" h="740514">
                <a:moveTo>
                  <a:pt x="0" y="0"/>
                </a:moveTo>
                <a:lnTo>
                  <a:pt x="2234649" y="0"/>
                </a:lnTo>
                <a:lnTo>
                  <a:pt x="2234649" y="740514"/>
                </a:lnTo>
                <a:lnTo>
                  <a:pt x="0" y="7405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587601" y="7638969"/>
            <a:ext cx="1865887" cy="1166180"/>
          </a:xfrm>
          <a:custGeom>
            <a:avLst/>
            <a:gdLst/>
            <a:ahLst/>
            <a:cxnLst/>
            <a:rect l="l" t="t" r="r" b="b"/>
            <a:pathLst>
              <a:path w="1865887" h="1166180">
                <a:moveTo>
                  <a:pt x="0" y="0"/>
                </a:moveTo>
                <a:lnTo>
                  <a:pt x="1865887" y="0"/>
                </a:lnTo>
                <a:lnTo>
                  <a:pt x="1865887" y="1166180"/>
                </a:lnTo>
                <a:lnTo>
                  <a:pt x="0" y="11661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397798" y="7818798"/>
            <a:ext cx="1122038" cy="806522"/>
          </a:xfrm>
          <a:custGeom>
            <a:avLst/>
            <a:gdLst/>
            <a:ahLst/>
            <a:cxnLst/>
            <a:rect l="l" t="t" r="r" b="b"/>
            <a:pathLst>
              <a:path w="1122038" h="806522">
                <a:moveTo>
                  <a:pt x="0" y="0"/>
                </a:moveTo>
                <a:lnTo>
                  <a:pt x="1122038" y="0"/>
                </a:lnTo>
                <a:lnTo>
                  <a:pt x="1122038" y="806522"/>
                </a:lnTo>
                <a:lnTo>
                  <a:pt x="0" y="8065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r="-45114" b="-9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130587" y="7462786"/>
            <a:ext cx="975147" cy="1455443"/>
          </a:xfrm>
          <a:custGeom>
            <a:avLst/>
            <a:gdLst/>
            <a:ahLst/>
            <a:cxnLst/>
            <a:rect l="l" t="t" r="r" b="b"/>
            <a:pathLst>
              <a:path w="975147" h="1455443">
                <a:moveTo>
                  <a:pt x="0" y="0"/>
                </a:moveTo>
                <a:lnTo>
                  <a:pt x="975147" y="0"/>
                </a:lnTo>
                <a:lnTo>
                  <a:pt x="975147" y="1455443"/>
                </a:lnTo>
                <a:lnTo>
                  <a:pt x="0" y="145544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2250418" y="5245308"/>
            <a:ext cx="2436906" cy="931176"/>
          </a:xfrm>
          <a:custGeom>
            <a:avLst/>
            <a:gdLst/>
            <a:ahLst/>
            <a:cxnLst/>
            <a:rect l="l" t="t" r="r" b="b"/>
            <a:pathLst>
              <a:path w="2436906" h="931176">
                <a:moveTo>
                  <a:pt x="0" y="0"/>
                </a:moveTo>
                <a:lnTo>
                  <a:pt x="2436906" y="0"/>
                </a:lnTo>
                <a:lnTo>
                  <a:pt x="2436906" y="931175"/>
                </a:lnTo>
                <a:lnTo>
                  <a:pt x="0" y="9311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3355" t="-3513" r="-2654" b="-39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7832339" y="6255558"/>
            <a:ext cx="1434586" cy="1066974"/>
          </a:xfrm>
          <a:custGeom>
            <a:avLst/>
            <a:gdLst/>
            <a:ahLst/>
            <a:cxnLst/>
            <a:rect l="l" t="t" r="r" b="b"/>
            <a:pathLst>
              <a:path w="1434586" h="1066974">
                <a:moveTo>
                  <a:pt x="0" y="0"/>
                </a:moveTo>
                <a:lnTo>
                  <a:pt x="1434587" y="0"/>
                </a:lnTo>
                <a:lnTo>
                  <a:pt x="1434587" y="1066974"/>
                </a:lnTo>
                <a:lnTo>
                  <a:pt x="0" y="106697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2574680" y="6300737"/>
            <a:ext cx="1788381" cy="1144261"/>
          </a:xfrm>
          <a:custGeom>
            <a:avLst/>
            <a:gdLst/>
            <a:ahLst/>
            <a:cxnLst/>
            <a:rect l="l" t="t" r="r" b="b"/>
            <a:pathLst>
              <a:path w="1788381" h="1144261">
                <a:moveTo>
                  <a:pt x="0" y="0"/>
                </a:moveTo>
                <a:lnTo>
                  <a:pt x="1788381" y="0"/>
                </a:lnTo>
                <a:lnTo>
                  <a:pt x="1788381" y="1144261"/>
                </a:lnTo>
                <a:lnTo>
                  <a:pt x="0" y="114426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71798" y="9175546"/>
            <a:ext cx="1838140" cy="825436"/>
          </a:xfrm>
          <a:custGeom>
            <a:avLst/>
            <a:gdLst/>
            <a:ahLst/>
            <a:cxnLst/>
            <a:rect l="l" t="t" r="r" b="b"/>
            <a:pathLst>
              <a:path w="1838140" h="825436">
                <a:moveTo>
                  <a:pt x="0" y="0"/>
                </a:moveTo>
                <a:lnTo>
                  <a:pt x="1838141" y="0"/>
                </a:lnTo>
                <a:lnTo>
                  <a:pt x="1838141" y="825437"/>
                </a:lnTo>
                <a:lnTo>
                  <a:pt x="0" y="825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9" r="-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938530" y="9377764"/>
            <a:ext cx="5343523" cy="26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049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CITY OF HOUSTON ⋆ HOUSING AND COMMUNITY DEVELOPMENT DEPARTMENT</a:t>
            </a:r>
          </a:p>
        </p:txBody>
      </p:sp>
      <p:sp>
        <p:nvSpPr>
          <p:cNvPr id="4" name="AutoShape 4"/>
          <p:cNvSpPr/>
          <p:nvPr/>
        </p:nvSpPr>
        <p:spPr>
          <a:xfrm rot="5090408">
            <a:off x="14163503" y="9574870"/>
            <a:ext cx="476594" cy="0"/>
          </a:xfrm>
          <a:prstGeom prst="line">
            <a:avLst/>
          </a:prstGeom>
          <a:ln w="28575" cap="rnd">
            <a:solidFill>
              <a:srgbClr val="6ABA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5283291">
            <a:off x="2340405" y="1320105"/>
            <a:ext cx="1262790" cy="0"/>
          </a:xfrm>
          <a:prstGeom prst="line">
            <a:avLst/>
          </a:prstGeom>
          <a:ln w="28575" cap="rnd">
            <a:solidFill>
              <a:srgbClr val="A0C65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666332" y="9419749"/>
            <a:ext cx="542905" cy="331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049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Page ‹#›</a:t>
            </a:r>
          </a:p>
        </p:txBody>
      </p:sp>
      <p:sp>
        <p:nvSpPr>
          <p:cNvPr id="7" name="Freeform 7"/>
          <p:cNvSpPr/>
          <p:nvPr/>
        </p:nvSpPr>
        <p:spPr>
          <a:xfrm>
            <a:off x="16193698" y="0"/>
            <a:ext cx="800064" cy="10287000"/>
          </a:xfrm>
          <a:custGeom>
            <a:avLst/>
            <a:gdLst/>
            <a:ahLst/>
            <a:cxnLst/>
            <a:rect l="l" t="t" r="r" b="b"/>
            <a:pathLst>
              <a:path w="800064" h="10287000">
                <a:moveTo>
                  <a:pt x="0" y="0"/>
                </a:moveTo>
                <a:lnTo>
                  <a:pt x="800064" y="0"/>
                </a:lnTo>
                <a:lnTo>
                  <a:pt x="8000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8" b="-1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 descr="A tractor in front of a house  Description automatically generated"/>
          <p:cNvSpPr/>
          <p:nvPr/>
        </p:nvSpPr>
        <p:spPr>
          <a:xfrm>
            <a:off x="2551470" y="666773"/>
            <a:ext cx="4306530" cy="3429592"/>
          </a:xfrm>
          <a:custGeom>
            <a:avLst/>
            <a:gdLst/>
            <a:ahLst/>
            <a:cxnLst/>
            <a:rect l="l" t="t" r="r" b="b"/>
            <a:pathLst>
              <a:path w="4306530" h="3429592">
                <a:moveTo>
                  <a:pt x="0" y="0"/>
                </a:moveTo>
                <a:lnTo>
                  <a:pt x="4306530" y="0"/>
                </a:lnTo>
                <a:lnTo>
                  <a:pt x="4306530" y="3429592"/>
                </a:lnTo>
                <a:lnTo>
                  <a:pt x="0" y="3429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93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 descr="A brick house with a garage  Description automatically generated"/>
          <p:cNvSpPr/>
          <p:nvPr/>
        </p:nvSpPr>
        <p:spPr>
          <a:xfrm>
            <a:off x="7005484" y="666773"/>
            <a:ext cx="4424518" cy="3429592"/>
          </a:xfrm>
          <a:custGeom>
            <a:avLst/>
            <a:gdLst/>
            <a:ahLst/>
            <a:cxnLst/>
            <a:rect l="l" t="t" r="r" b="b"/>
            <a:pathLst>
              <a:path w="4424518" h="3429592">
                <a:moveTo>
                  <a:pt x="0" y="0"/>
                </a:moveTo>
                <a:lnTo>
                  <a:pt x="4424519" y="0"/>
                </a:lnTo>
                <a:lnTo>
                  <a:pt x="4424519" y="3429592"/>
                </a:lnTo>
                <a:lnTo>
                  <a:pt x="0" y="3429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64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 descr="A house under construction with a garage  Description automatically generated"/>
          <p:cNvSpPr/>
          <p:nvPr/>
        </p:nvSpPr>
        <p:spPr>
          <a:xfrm>
            <a:off x="11577487" y="666773"/>
            <a:ext cx="4306527" cy="3429592"/>
          </a:xfrm>
          <a:custGeom>
            <a:avLst/>
            <a:gdLst/>
            <a:ahLst/>
            <a:cxnLst/>
            <a:rect l="l" t="t" r="r" b="b"/>
            <a:pathLst>
              <a:path w="4306527" h="3429592">
                <a:moveTo>
                  <a:pt x="0" y="0"/>
                </a:moveTo>
                <a:lnTo>
                  <a:pt x="4306527" y="0"/>
                </a:lnTo>
                <a:lnTo>
                  <a:pt x="4306527" y="3429592"/>
                </a:lnTo>
                <a:lnTo>
                  <a:pt x="0" y="3429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93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539613" y="4557252"/>
            <a:ext cx="5604387" cy="3676035"/>
          </a:xfrm>
          <a:custGeom>
            <a:avLst/>
            <a:gdLst/>
            <a:ahLst/>
            <a:cxnLst/>
            <a:rect l="l" t="t" r="r" b="b"/>
            <a:pathLst>
              <a:path w="5604387" h="3676035">
                <a:moveTo>
                  <a:pt x="0" y="0"/>
                </a:moveTo>
                <a:lnTo>
                  <a:pt x="5604387" y="0"/>
                </a:lnTo>
                <a:lnTo>
                  <a:pt x="5604387" y="3676035"/>
                </a:lnTo>
                <a:lnTo>
                  <a:pt x="0" y="36760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407856" y="4557252"/>
            <a:ext cx="5340531" cy="3676035"/>
          </a:xfrm>
          <a:custGeom>
            <a:avLst/>
            <a:gdLst/>
            <a:ahLst/>
            <a:cxnLst/>
            <a:rect l="l" t="t" r="r" b="b"/>
            <a:pathLst>
              <a:path w="5340531" h="3676035">
                <a:moveTo>
                  <a:pt x="0" y="0"/>
                </a:moveTo>
                <a:lnTo>
                  <a:pt x="5340531" y="0"/>
                </a:lnTo>
                <a:lnTo>
                  <a:pt x="5340531" y="3676035"/>
                </a:lnTo>
                <a:lnTo>
                  <a:pt x="0" y="36760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94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71798" y="9175546"/>
            <a:ext cx="1838140" cy="825436"/>
          </a:xfrm>
          <a:custGeom>
            <a:avLst/>
            <a:gdLst/>
            <a:ahLst/>
            <a:cxnLst/>
            <a:rect l="l" t="t" r="r" b="b"/>
            <a:pathLst>
              <a:path w="1838140" h="825436">
                <a:moveTo>
                  <a:pt x="0" y="0"/>
                </a:moveTo>
                <a:lnTo>
                  <a:pt x="1838141" y="0"/>
                </a:lnTo>
                <a:lnTo>
                  <a:pt x="1838141" y="825437"/>
                </a:lnTo>
                <a:lnTo>
                  <a:pt x="0" y="825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9" r="-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938530" y="9377764"/>
            <a:ext cx="5343523" cy="26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049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CITY OF HOUSTON ⋆ HOUSING AND COMMUNITY DEVELOPMENT DEPARTMENT</a:t>
            </a:r>
          </a:p>
        </p:txBody>
      </p:sp>
      <p:sp>
        <p:nvSpPr>
          <p:cNvPr id="4" name="AutoShape 4"/>
          <p:cNvSpPr/>
          <p:nvPr/>
        </p:nvSpPr>
        <p:spPr>
          <a:xfrm rot="5090408">
            <a:off x="14163503" y="9574870"/>
            <a:ext cx="476594" cy="0"/>
          </a:xfrm>
          <a:prstGeom prst="line">
            <a:avLst/>
          </a:prstGeom>
          <a:ln w="28575" cap="rnd">
            <a:solidFill>
              <a:srgbClr val="6ABA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5283291">
            <a:off x="2340405" y="1320105"/>
            <a:ext cx="1262790" cy="0"/>
          </a:xfrm>
          <a:prstGeom prst="line">
            <a:avLst/>
          </a:prstGeom>
          <a:ln w="28575" cap="rnd">
            <a:solidFill>
              <a:srgbClr val="A0C65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666332" y="9419749"/>
            <a:ext cx="542905" cy="331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049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Page ‹#›</a:t>
            </a:r>
          </a:p>
        </p:txBody>
      </p:sp>
      <p:sp>
        <p:nvSpPr>
          <p:cNvPr id="7" name="Freeform 7"/>
          <p:cNvSpPr/>
          <p:nvPr/>
        </p:nvSpPr>
        <p:spPr>
          <a:xfrm>
            <a:off x="16193698" y="0"/>
            <a:ext cx="800064" cy="10287000"/>
          </a:xfrm>
          <a:custGeom>
            <a:avLst/>
            <a:gdLst/>
            <a:ahLst/>
            <a:cxnLst/>
            <a:rect l="l" t="t" r="r" b="b"/>
            <a:pathLst>
              <a:path w="800064" h="10287000">
                <a:moveTo>
                  <a:pt x="0" y="0"/>
                </a:moveTo>
                <a:lnTo>
                  <a:pt x="800064" y="0"/>
                </a:lnTo>
                <a:lnTo>
                  <a:pt x="8000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8" b="-15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857500" y="723900"/>
            <a:ext cx="342900" cy="1371600"/>
            <a:chOff x="0" y="0"/>
            <a:chExt cx="325120" cy="13004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5120" cy="1300480"/>
            </a:xfrm>
            <a:custGeom>
              <a:avLst/>
              <a:gdLst/>
              <a:ahLst/>
              <a:cxnLst/>
              <a:rect l="l" t="t" r="r" b="b"/>
              <a:pathLst>
                <a:path w="325120" h="1300480">
                  <a:moveTo>
                    <a:pt x="0" y="0"/>
                  </a:moveTo>
                  <a:lnTo>
                    <a:pt x="325120" y="0"/>
                  </a:lnTo>
                  <a:lnTo>
                    <a:pt x="325120" y="1300480"/>
                  </a:lnTo>
                  <a:lnTo>
                    <a:pt x="0" y="130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00388" y="728534"/>
            <a:ext cx="12087225" cy="1671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4199" b="1">
                <a:solidFill>
                  <a:srgbClr val="0067AC"/>
                </a:solidFill>
                <a:latin typeface="Arial Bold"/>
                <a:ea typeface="Arial Bold"/>
                <a:cs typeface="Arial Bold"/>
                <a:sym typeface="Arial Bold"/>
              </a:rPr>
              <a:t>Community Housing Development Organization  (CHDO) Program          </a:t>
            </a:r>
          </a:p>
          <a:p>
            <a:pPr algn="l">
              <a:lnSpc>
                <a:spcPts val="5039"/>
              </a:lnSpc>
            </a:pPr>
            <a:endParaRPr lang="en-US" sz="4199" b="1">
              <a:solidFill>
                <a:srgbClr val="0067AC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18851" y="2076602"/>
            <a:ext cx="10250298" cy="5341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7472" lvl="1" indent="-173736" algn="l">
              <a:lnSpc>
                <a:spcPts val="4406"/>
              </a:lnSpc>
              <a:buFont typeface="Arial"/>
              <a:buChar char="•"/>
            </a:pPr>
            <a:r>
              <a:rPr lang="en-US" sz="26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Funding Source</a:t>
            </a:r>
          </a:p>
          <a:p>
            <a:pPr marL="1033272" lvl="2" indent="-344424" algn="l">
              <a:lnSpc>
                <a:spcPts val="4406"/>
              </a:lnSpc>
              <a:buFont typeface="Arial"/>
              <a:buChar char="⚬"/>
            </a:pPr>
            <a:r>
              <a:rPr lang="en-US" sz="26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HOME Investment Partnerships Grant</a:t>
            </a:r>
          </a:p>
          <a:p>
            <a:pPr marL="347472" lvl="1" indent="-173736" algn="l">
              <a:lnSpc>
                <a:spcPts val="4406"/>
              </a:lnSpc>
              <a:buFont typeface="Arial"/>
              <a:buChar char="•"/>
            </a:pPr>
            <a:r>
              <a:rPr lang="en-US" sz="26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Awards funds to community-based non-profit developers for the development of single-family homes to be sold to families earning up to 80% AMI</a:t>
            </a:r>
          </a:p>
          <a:p>
            <a:pPr marL="347472" lvl="1" indent="-173736" algn="l">
              <a:lnSpc>
                <a:spcPts val="4406"/>
              </a:lnSpc>
              <a:buFont typeface="Arial"/>
              <a:buChar char="•"/>
            </a:pPr>
            <a:r>
              <a:rPr lang="en-US" sz="26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Sales prices range from $212,000 to $228,000</a:t>
            </a:r>
          </a:p>
          <a:p>
            <a:pPr marL="347472" lvl="1" indent="-173736" algn="l">
              <a:lnSpc>
                <a:spcPts val="4406"/>
              </a:lnSpc>
              <a:buFont typeface="Arial"/>
              <a:buChar char="•"/>
            </a:pPr>
            <a:r>
              <a:rPr lang="en-US" sz="26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Affordability Period - Varies from 5 years to 15 years based on amount of subsidy for the buyer </a:t>
            </a:r>
          </a:p>
          <a:p>
            <a:pPr marL="347472" lvl="1" indent="-173736" algn="l">
              <a:lnSpc>
                <a:spcPts val="3239"/>
              </a:lnSpc>
            </a:pPr>
            <a:endParaRPr lang="en-US" sz="2699" b="1">
              <a:solidFill>
                <a:srgbClr val="2F2F2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7472" lvl="1" indent="-173736" algn="l">
              <a:lnSpc>
                <a:spcPts val="3239"/>
              </a:lnSpc>
            </a:pPr>
            <a:endParaRPr lang="en-US" sz="2699" b="1">
              <a:solidFill>
                <a:srgbClr val="2F2F2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7472" lvl="1" indent="-173736" algn="l">
              <a:lnSpc>
                <a:spcPts val="3239"/>
              </a:lnSpc>
            </a:pPr>
            <a:endParaRPr lang="en-US" sz="2699" b="1">
              <a:solidFill>
                <a:srgbClr val="2F2F2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7472" lvl="1" indent="-173736" algn="l">
              <a:lnSpc>
                <a:spcPts val="3239"/>
              </a:lnSpc>
            </a:pPr>
            <a:endParaRPr lang="en-US" sz="2699" b="1">
              <a:solidFill>
                <a:srgbClr val="2F2F2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7472" lvl="1" indent="-173736" algn="l">
              <a:lnSpc>
                <a:spcPts val="3239"/>
              </a:lnSpc>
            </a:pPr>
            <a:endParaRPr lang="en-US" sz="2699" b="1">
              <a:solidFill>
                <a:srgbClr val="2F2F2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2" name="AutoShape 12"/>
          <p:cNvSpPr/>
          <p:nvPr/>
        </p:nvSpPr>
        <p:spPr>
          <a:xfrm rot="43796">
            <a:off x="10609343" y="7315340"/>
            <a:ext cx="3364559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2286000" y="7728621"/>
            <a:ext cx="13716000" cy="726137"/>
            <a:chOff x="0" y="0"/>
            <a:chExt cx="13004800" cy="6884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004800" cy="688467"/>
            </a:xfrm>
            <a:custGeom>
              <a:avLst/>
              <a:gdLst/>
              <a:ahLst/>
              <a:cxnLst/>
              <a:rect l="l" t="t" r="r" b="b"/>
              <a:pathLst>
                <a:path w="13004800" h="688467">
                  <a:moveTo>
                    <a:pt x="0" y="0"/>
                  </a:moveTo>
                  <a:lnTo>
                    <a:pt x="13004800" y="0"/>
                  </a:lnTo>
                  <a:lnTo>
                    <a:pt x="13004800" y="688467"/>
                  </a:lnTo>
                  <a:lnTo>
                    <a:pt x="0" y="688467"/>
                  </a:lnTo>
                  <a:close/>
                </a:path>
              </a:pathLst>
            </a:custGeom>
            <a:solidFill>
              <a:srgbClr val="009FDA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71798" y="9175546"/>
            <a:ext cx="1838140" cy="825436"/>
          </a:xfrm>
          <a:custGeom>
            <a:avLst/>
            <a:gdLst/>
            <a:ahLst/>
            <a:cxnLst/>
            <a:rect l="l" t="t" r="r" b="b"/>
            <a:pathLst>
              <a:path w="1838140" h="825436">
                <a:moveTo>
                  <a:pt x="0" y="0"/>
                </a:moveTo>
                <a:lnTo>
                  <a:pt x="1838141" y="0"/>
                </a:lnTo>
                <a:lnTo>
                  <a:pt x="1838141" y="825437"/>
                </a:lnTo>
                <a:lnTo>
                  <a:pt x="0" y="825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9" r="-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938530" y="9377764"/>
            <a:ext cx="5343523" cy="26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049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CITY OF HOUSTON ⋆ HOUSING AND COMMUNITY DEVELOPMENT DEPARTMENT</a:t>
            </a:r>
          </a:p>
        </p:txBody>
      </p:sp>
      <p:sp>
        <p:nvSpPr>
          <p:cNvPr id="4" name="AutoShape 4"/>
          <p:cNvSpPr/>
          <p:nvPr/>
        </p:nvSpPr>
        <p:spPr>
          <a:xfrm rot="5090408">
            <a:off x="14163503" y="9574870"/>
            <a:ext cx="476594" cy="0"/>
          </a:xfrm>
          <a:prstGeom prst="line">
            <a:avLst/>
          </a:prstGeom>
          <a:ln w="28575" cap="rnd">
            <a:solidFill>
              <a:srgbClr val="6ABA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5283291">
            <a:off x="2340405" y="1320105"/>
            <a:ext cx="1262790" cy="0"/>
          </a:xfrm>
          <a:prstGeom prst="line">
            <a:avLst/>
          </a:prstGeom>
          <a:ln w="28575" cap="rnd">
            <a:solidFill>
              <a:srgbClr val="A0C65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666332" y="9419749"/>
            <a:ext cx="542905" cy="331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049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Page ‹#›</a:t>
            </a:r>
          </a:p>
        </p:txBody>
      </p:sp>
      <p:sp>
        <p:nvSpPr>
          <p:cNvPr id="7" name="Freeform 7"/>
          <p:cNvSpPr/>
          <p:nvPr/>
        </p:nvSpPr>
        <p:spPr>
          <a:xfrm>
            <a:off x="16193698" y="0"/>
            <a:ext cx="800064" cy="10287000"/>
          </a:xfrm>
          <a:custGeom>
            <a:avLst/>
            <a:gdLst/>
            <a:ahLst/>
            <a:cxnLst/>
            <a:rect l="l" t="t" r="r" b="b"/>
            <a:pathLst>
              <a:path w="800064" h="10287000">
                <a:moveTo>
                  <a:pt x="0" y="0"/>
                </a:moveTo>
                <a:lnTo>
                  <a:pt x="800064" y="0"/>
                </a:lnTo>
                <a:lnTo>
                  <a:pt x="8000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8" b="-15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857500" y="723900"/>
            <a:ext cx="342900" cy="1371600"/>
            <a:chOff x="0" y="0"/>
            <a:chExt cx="325120" cy="13004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5120" cy="1300480"/>
            </a:xfrm>
            <a:custGeom>
              <a:avLst/>
              <a:gdLst/>
              <a:ahLst/>
              <a:cxnLst/>
              <a:rect l="l" t="t" r="r" b="b"/>
              <a:pathLst>
                <a:path w="325120" h="1300480">
                  <a:moveTo>
                    <a:pt x="0" y="0"/>
                  </a:moveTo>
                  <a:lnTo>
                    <a:pt x="325120" y="0"/>
                  </a:lnTo>
                  <a:lnTo>
                    <a:pt x="325120" y="1300480"/>
                  </a:lnTo>
                  <a:lnTo>
                    <a:pt x="0" y="130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582900" y="9810751"/>
            <a:ext cx="290513" cy="41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9"/>
              </a:lnSpc>
            </a:pPr>
            <a:r>
              <a:rPr lang="en-US" sz="134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</a:p>
        </p:txBody>
      </p:sp>
      <p:sp>
        <p:nvSpPr>
          <p:cNvPr id="11" name="Freeform 11" descr="A house with a few bushes  Description automatically generated"/>
          <p:cNvSpPr/>
          <p:nvPr/>
        </p:nvSpPr>
        <p:spPr>
          <a:xfrm>
            <a:off x="3215153" y="864632"/>
            <a:ext cx="5751868" cy="3671610"/>
          </a:xfrm>
          <a:custGeom>
            <a:avLst/>
            <a:gdLst/>
            <a:ahLst/>
            <a:cxnLst/>
            <a:rect l="l" t="t" r="r" b="b"/>
            <a:pathLst>
              <a:path w="5751868" h="3671610">
                <a:moveTo>
                  <a:pt x="0" y="0"/>
                </a:moveTo>
                <a:lnTo>
                  <a:pt x="5751868" y="0"/>
                </a:lnTo>
                <a:lnTo>
                  <a:pt x="5751868" y="3671610"/>
                </a:lnTo>
                <a:lnTo>
                  <a:pt x="0" y="3671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6" r="-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 descr="A house under construction with signs  Description automatically generated"/>
          <p:cNvSpPr/>
          <p:nvPr/>
        </p:nvSpPr>
        <p:spPr>
          <a:xfrm>
            <a:off x="9372600" y="864632"/>
            <a:ext cx="5768788" cy="3671610"/>
          </a:xfrm>
          <a:custGeom>
            <a:avLst/>
            <a:gdLst/>
            <a:ahLst/>
            <a:cxnLst/>
            <a:rect l="l" t="t" r="r" b="b"/>
            <a:pathLst>
              <a:path w="5768788" h="3671610">
                <a:moveTo>
                  <a:pt x="0" y="0"/>
                </a:moveTo>
                <a:lnTo>
                  <a:pt x="5768788" y="0"/>
                </a:lnTo>
                <a:lnTo>
                  <a:pt x="5768788" y="3671610"/>
                </a:lnTo>
                <a:lnTo>
                  <a:pt x="0" y="36716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33" b="-2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 descr="A house under construction with a garage  Description automatically generated"/>
          <p:cNvSpPr/>
          <p:nvPr/>
        </p:nvSpPr>
        <p:spPr>
          <a:xfrm>
            <a:off x="3194085" y="5143500"/>
            <a:ext cx="5751868" cy="3671610"/>
          </a:xfrm>
          <a:custGeom>
            <a:avLst/>
            <a:gdLst/>
            <a:ahLst/>
            <a:cxnLst/>
            <a:rect l="l" t="t" r="r" b="b"/>
            <a:pathLst>
              <a:path w="5751868" h="3671610">
                <a:moveTo>
                  <a:pt x="0" y="0"/>
                </a:moveTo>
                <a:lnTo>
                  <a:pt x="5751868" y="0"/>
                </a:lnTo>
                <a:lnTo>
                  <a:pt x="5751868" y="3671610"/>
                </a:lnTo>
                <a:lnTo>
                  <a:pt x="0" y="36716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6" r="-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 descr="A house with a garage and a stack of hedge  Description automatically generated"/>
          <p:cNvSpPr/>
          <p:nvPr/>
        </p:nvSpPr>
        <p:spPr>
          <a:xfrm>
            <a:off x="9372600" y="5143500"/>
            <a:ext cx="5768788" cy="3671610"/>
          </a:xfrm>
          <a:custGeom>
            <a:avLst/>
            <a:gdLst/>
            <a:ahLst/>
            <a:cxnLst/>
            <a:rect l="l" t="t" r="r" b="b"/>
            <a:pathLst>
              <a:path w="5768788" h="3671610">
                <a:moveTo>
                  <a:pt x="0" y="0"/>
                </a:moveTo>
                <a:lnTo>
                  <a:pt x="5768788" y="0"/>
                </a:lnTo>
                <a:lnTo>
                  <a:pt x="5768788" y="3671610"/>
                </a:lnTo>
                <a:lnTo>
                  <a:pt x="0" y="36716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1" r="-6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71798" y="9175546"/>
            <a:ext cx="1838140" cy="825436"/>
          </a:xfrm>
          <a:custGeom>
            <a:avLst/>
            <a:gdLst/>
            <a:ahLst/>
            <a:cxnLst/>
            <a:rect l="l" t="t" r="r" b="b"/>
            <a:pathLst>
              <a:path w="1838140" h="825436">
                <a:moveTo>
                  <a:pt x="0" y="0"/>
                </a:moveTo>
                <a:lnTo>
                  <a:pt x="1838141" y="0"/>
                </a:lnTo>
                <a:lnTo>
                  <a:pt x="1838141" y="825437"/>
                </a:lnTo>
                <a:lnTo>
                  <a:pt x="0" y="825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9" r="-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938530" y="9377764"/>
            <a:ext cx="5343523" cy="26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049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CITY OF HOUSTON ⋆ HOUSING AND COMMUNITY DEVELOPMENT DEPARTMENT</a:t>
            </a:r>
          </a:p>
        </p:txBody>
      </p:sp>
      <p:sp>
        <p:nvSpPr>
          <p:cNvPr id="4" name="AutoShape 4"/>
          <p:cNvSpPr/>
          <p:nvPr/>
        </p:nvSpPr>
        <p:spPr>
          <a:xfrm rot="5090408">
            <a:off x="14163503" y="9574870"/>
            <a:ext cx="476594" cy="0"/>
          </a:xfrm>
          <a:prstGeom prst="line">
            <a:avLst/>
          </a:prstGeom>
          <a:ln w="28575" cap="rnd">
            <a:solidFill>
              <a:srgbClr val="6ABA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5283291">
            <a:off x="2340405" y="1320105"/>
            <a:ext cx="1262790" cy="0"/>
          </a:xfrm>
          <a:prstGeom prst="line">
            <a:avLst/>
          </a:prstGeom>
          <a:ln w="28575" cap="rnd">
            <a:solidFill>
              <a:srgbClr val="A0C65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666332" y="9419749"/>
            <a:ext cx="542905" cy="331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049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Page ‹#›</a:t>
            </a:r>
          </a:p>
        </p:txBody>
      </p:sp>
      <p:sp>
        <p:nvSpPr>
          <p:cNvPr id="7" name="Freeform 7"/>
          <p:cNvSpPr/>
          <p:nvPr/>
        </p:nvSpPr>
        <p:spPr>
          <a:xfrm>
            <a:off x="16193698" y="0"/>
            <a:ext cx="800064" cy="10287000"/>
          </a:xfrm>
          <a:custGeom>
            <a:avLst/>
            <a:gdLst/>
            <a:ahLst/>
            <a:cxnLst/>
            <a:rect l="l" t="t" r="r" b="b"/>
            <a:pathLst>
              <a:path w="800064" h="10287000">
                <a:moveTo>
                  <a:pt x="0" y="0"/>
                </a:moveTo>
                <a:lnTo>
                  <a:pt x="800064" y="0"/>
                </a:lnTo>
                <a:lnTo>
                  <a:pt x="8000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8" b="-15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857500" y="723900"/>
            <a:ext cx="342900" cy="1371600"/>
            <a:chOff x="0" y="0"/>
            <a:chExt cx="325120" cy="13004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5120" cy="1300480"/>
            </a:xfrm>
            <a:custGeom>
              <a:avLst/>
              <a:gdLst/>
              <a:ahLst/>
              <a:cxnLst/>
              <a:rect l="l" t="t" r="r" b="b"/>
              <a:pathLst>
                <a:path w="325120" h="1300480">
                  <a:moveTo>
                    <a:pt x="0" y="0"/>
                  </a:moveTo>
                  <a:lnTo>
                    <a:pt x="325120" y="0"/>
                  </a:lnTo>
                  <a:lnTo>
                    <a:pt x="325120" y="1300480"/>
                  </a:lnTo>
                  <a:lnTo>
                    <a:pt x="0" y="130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582900" y="9810751"/>
            <a:ext cx="290513" cy="41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9"/>
              </a:lnSpc>
            </a:pPr>
            <a:r>
              <a:rPr lang="en-US" sz="134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93856" y="812764"/>
            <a:ext cx="12087225" cy="168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799" b="1">
                <a:solidFill>
                  <a:srgbClr val="0067AC"/>
                </a:solidFill>
                <a:latin typeface="Arial Bold"/>
                <a:ea typeface="Arial Bold"/>
                <a:cs typeface="Arial Bold"/>
                <a:sym typeface="Arial Bold"/>
              </a:rPr>
              <a:t>Downpayment Assistance</a:t>
            </a:r>
          </a:p>
          <a:p>
            <a:pPr algn="ctr">
              <a:lnSpc>
                <a:spcPts val="5759"/>
              </a:lnSpc>
            </a:pPr>
            <a:endParaRPr lang="en-US" sz="4799" b="1">
              <a:solidFill>
                <a:srgbClr val="0067AC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181949" y="1876039"/>
            <a:ext cx="10680405" cy="5147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7472" lvl="1" indent="-173736" algn="l">
              <a:lnSpc>
                <a:spcPts val="4859"/>
              </a:lnSpc>
              <a:buFont typeface="Arial"/>
              <a:buChar char="•"/>
            </a:pPr>
            <a:r>
              <a:rPr lang="en-US" sz="26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Funding Source(s)</a:t>
            </a:r>
          </a:p>
          <a:p>
            <a:pPr marL="1033272" lvl="2" indent="-344424" algn="l">
              <a:lnSpc>
                <a:spcPts val="4859"/>
              </a:lnSpc>
              <a:buFont typeface="Arial"/>
              <a:buChar char="⚬"/>
            </a:pPr>
            <a:r>
              <a:rPr lang="en-US" sz="26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Community Development Block Grant (CDBG)</a:t>
            </a:r>
          </a:p>
          <a:p>
            <a:pPr marL="1033272" lvl="2" indent="-344424" algn="l">
              <a:lnSpc>
                <a:spcPts val="4859"/>
              </a:lnSpc>
              <a:buFont typeface="Arial"/>
              <a:buChar char="⚬"/>
            </a:pPr>
            <a:r>
              <a:rPr lang="en-US" sz="26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TIRZ – Affordable Housing Set Aside</a:t>
            </a:r>
          </a:p>
          <a:p>
            <a:pPr marL="347472" lvl="1" indent="-173736" algn="l">
              <a:lnSpc>
                <a:spcPts val="4859"/>
              </a:lnSpc>
              <a:buFont typeface="Arial"/>
              <a:buChar char="•"/>
            </a:pPr>
            <a:r>
              <a:rPr lang="en-US" sz="26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Awards up to $50,000 to first-time homebuyers at or below 80% AMI towards the purchase of a home by offering assistance with down payment, closing costs, principal reduction, and/or subsidizing interest rates </a:t>
            </a:r>
          </a:p>
          <a:p>
            <a:pPr marL="347472" lvl="1" indent="-173736" algn="l">
              <a:lnSpc>
                <a:spcPts val="4859"/>
              </a:lnSpc>
              <a:buFont typeface="Arial"/>
              <a:buChar char="•"/>
            </a:pPr>
            <a:r>
              <a:rPr lang="en-US" sz="26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Affordability Period – 5 years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286000" y="7728621"/>
            <a:ext cx="13716000" cy="726137"/>
            <a:chOff x="0" y="0"/>
            <a:chExt cx="13004800" cy="6884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004800" cy="688467"/>
            </a:xfrm>
            <a:custGeom>
              <a:avLst/>
              <a:gdLst/>
              <a:ahLst/>
              <a:cxnLst/>
              <a:rect l="l" t="t" r="r" b="b"/>
              <a:pathLst>
                <a:path w="13004800" h="688467">
                  <a:moveTo>
                    <a:pt x="0" y="0"/>
                  </a:moveTo>
                  <a:lnTo>
                    <a:pt x="13004800" y="0"/>
                  </a:lnTo>
                  <a:lnTo>
                    <a:pt x="13004800" y="688467"/>
                  </a:lnTo>
                  <a:lnTo>
                    <a:pt x="0" y="688467"/>
                  </a:lnTo>
                  <a:close/>
                </a:path>
              </a:pathLst>
            </a:custGeom>
            <a:solidFill>
              <a:srgbClr val="009FDA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71798" y="9175546"/>
            <a:ext cx="1838140" cy="825436"/>
          </a:xfrm>
          <a:custGeom>
            <a:avLst/>
            <a:gdLst/>
            <a:ahLst/>
            <a:cxnLst/>
            <a:rect l="l" t="t" r="r" b="b"/>
            <a:pathLst>
              <a:path w="1838140" h="825436">
                <a:moveTo>
                  <a:pt x="0" y="0"/>
                </a:moveTo>
                <a:lnTo>
                  <a:pt x="1838141" y="0"/>
                </a:lnTo>
                <a:lnTo>
                  <a:pt x="1838141" y="825437"/>
                </a:lnTo>
                <a:lnTo>
                  <a:pt x="0" y="825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9" r="-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938530" y="9377764"/>
            <a:ext cx="5343523" cy="26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049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CITY OF HOUSTON ⋆ HOUSING AND COMMUNITY DEVELOPMENT DEPARTMENT</a:t>
            </a:r>
          </a:p>
        </p:txBody>
      </p:sp>
      <p:sp>
        <p:nvSpPr>
          <p:cNvPr id="4" name="AutoShape 4"/>
          <p:cNvSpPr/>
          <p:nvPr/>
        </p:nvSpPr>
        <p:spPr>
          <a:xfrm rot="5090408">
            <a:off x="14163503" y="9574870"/>
            <a:ext cx="476594" cy="0"/>
          </a:xfrm>
          <a:prstGeom prst="line">
            <a:avLst/>
          </a:prstGeom>
          <a:ln w="28575" cap="rnd">
            <a:solidFill>
              <a:srgbClr val="6ABA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5283291">
            <a:off x="2340405" y="1320105"/>
            <a:ext cx="1262790" cy="0"/>
          </a:xfrm>
          <a:prstGeom prst="line">
            <a:avLst/>
          </a:prstGeom>
          <a:ln w="28575" cap="rnd">
            <a:solidFill>
              <a:srgbClr val="A0C65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666332" y="9419749"/>
            <a:ext cx="542905" cy="331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049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Page ‹#›</a:t>
            </a:r>
          </a:p>
        </p:txBody>
      </p:sp>
      <p:sp>
        <p:nvSpPr>
          <p:cNvPr id="7" name="Freeform 7"/>
          <p:cNvSpPr/>
          <p:nvPr/>
        </p:nvSpPr>
        <p:spPr>
          <a:xfrm>
            <a:off x="16193698" y="0"/>
            <a:ext cx="800064" cy="10287000"/>
          </a:xfrm>
          <a:custGeom>
            <a:avLst/>
            <a:gdLst/>
            <a:ahLst/>
            <a:cxnLst/>
            <a:rect l="l" t="t" r="r" b="b"/>
            <a:pathLst>
              <a:path w="800064" h="10287000">
                <a:moveTo>
                  <a:pt x="0" y="0"/>
                </a:moveTo>
                <a:lnTo>
                  <a:pt x="800064" y="0"/>
                </a:lnTo>
                <a:lnTo>
                  <a:pt x="8000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8" b="-15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857500" y="723900"/>
            <a:ext cx="342900" cy="1371600"/>
            <a:chOff x="0" y="0"/>
            <a:chExt cx="325120" cy="13004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5120" cy="1300480"/>
            </a:xfrm>
            <a:custGeom>
              <a:avLst/>
              <a:gdLst/>
              <a:ahLst/>
              <a:cxnLst/>
              <a:rect l="l" t="t" r="r" b="b"/>
              <a:pathLst>
                <a:path w="325120" h="1300480">
                  <a:moveTo>
                    <a:pt x="0" y="0"/>
                  </a:moveTo>
                  <a:lnTo>
                    <a:pt x="325120" y="0"/>
                  </a:lnTo>
                  <a:lnTo>
                    <a:pt x="325120" y="1300480"/>
                  </a:lnTo>
                  <a:lnTo>
                    <a:pt x="0" y="130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605086" y="2591789"/>
            <a:ext cx="6511924" cy="5738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0256" lvl="1" indent="-135128" algn="l">
              <a:lnSpc>
                <a:spcPts val="2519"/>
              </a:lnSpc>
              <a:buFont typeface="Arial"/>
              <a:buChar char="•"/>
            </a:pPr>
            <a:r>
              <a:rPr lang="en-US" sz="20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Overall Funding - $40M</a:t>
            </a:r>
          </a:p>
          <a:p>
            <a:pPr marL="956056" lvl="2" indent="-318685" algn="l">
              <a:lnSpc>
                <a:spcPts val="2519"/>
              </a:lnSpc>
              <a:buFont typeface="Arial"/>
              <a:buChar char="⚬"/>
            </a:pPr>
            <a:r>
              <a:rPr lang="en-US" sz="20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Timeline – 5 years </a:t>
            </a:r>
          </a:p>
          <a:p>
            <a:pPr marL="1641856" lvl="3" indent="-410464" algn="l">
              <a:lnSpc>
                <a:spcPts val="2519"/>
              </a:lnSpc>
              <a:buFont typeface="Arial"/>
              <a:buChar char="￭"/>
            </a:pPr>
            <a:r>
              <a:rPr lang="en-US" sz="2099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Assist Households below 80% AMI</a:t>
            </a:r>
          </a:p>
          <a:p>
            <a:pPr marL="1641856" lvl="3" indent="-410464" algn="l">
              <a:lnSpc>
                <a:spcPts val="2519"/>
              </a:lnSpc>
              <a:buFont typeface="Arial"/>
              <a:buChar char="￭"/>
            </a:pPr>
            <a:r>
              <a:rPr lang="en-US" sz="2099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Priority Assistances Elderly and Disable </a:t>
            </a:r>
          </a:p>
          <a:p>
            <a:pPr marL="956056" lvl="2" indent="-318685" algn="l">
              <a:lnSpc>
                <a:spcPts val="2519"/>
              </a:lnSpc>
              <a:buFont typeface="Arial"/>
              <a:buChar char="⚬"/>
            </a:pPr>
            <a:r>
              <a:rPr lang="en-US" sz="20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Reimbursement Program- $1.6M</a:t>
            </a:r>
          </a:p>
          <a:p>
            <a:pPr marL="1641856" lvl="3" indent="-410464" algn="l">
              <a:lnSpc>
                <a:spcPts val="2519"/>
              </a:lnSpc>
              <a:buFont typeface="Arial"/>
              <a:buChar char="￭"/>
            </a:pPr>
            <a:r>
              <a:rPr lang="en-US" sz="2099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Max Award - $6K per/household</a:t>
            </a:r>
          </a:p>
          <a:p>
            <a:pPr marL="1641856" lvl="3" indent="-410464" algn="l">
              <a:lnSpc>
                <a:spcPts val="2519"/>
              </a:lnSpc>
              <a:buFont typeface="Arial"/>
              <a:buChar char="￭"/>
            </a:pPr>
            <a:r>
              <a:rPr lang="en-US" sz="2099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Low-to Moderate Urgent Need</a:t>
            </a:r>
          </a:p>
          <a:p>
            <a:pPr marL="956056" lvl="2" indent="-318685" algn="l">
              <a:lnSpc>
                <a:spcPts val="2519"/>
              </a:lnSpc>
              <a:buFont typeface="Arial"/>
              <a:buChar char="⚬"/>
            </a:pPr>
            <a:r>
              <a:rPr lang="en-US" sz="20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Rehabilitation and Reconstruction - $38.4M</a:t>
            </a:r>
          </a:p>
          <a:p>
            <a:pPr marL="1641856" lvl="3" indent="-410464" algn="l">
              <a:lnSpc>
                <a:spcPts val="2519"/>
              </a:lnSpc>
              <a:buFont typeface="Arial"/>
              <a:buChar char="￭"/>
            </a:pPr>
            <a:r>
              <a:rPr lang="en-US" sz="2099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Approx. 128 Households to be Served</a:t>
            </a:r>
          </a:p>
          <a:p>
            <a:pPr marL="1641856" lvl="3" indent="-410464" algn="l">
              <a:lnSpc>
                <a:spcPts val="2519"/>
              </a:lnSpc>
              <a:buFont typeface="Arial"/>
              <a:buChar char="￭"/>
            </a:pPr>
            <a:r>
              <a:rPr lang="en-US" sz="2099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Rehabilitation and Reconstruction Compliance Period – 3 years</a:t>
            </a:r>
          </a:p>
          <a:p>
            <a:pPr marL="1641856" lvl="3" indent="-410464" algn="l">
              <a:lnSpc>
                <a:spcPts val="2519"/>
              </a:lnSpc>
              <a:buFont typeface="Arial"/>
              <a:buChar char="￭"/>
            </a:pPr>
            <a:r>
              <a:rPr lang="en-US" sz="2099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Rehabilitation Max Award - $100K</a:t>
            </a:r>
          </a:p>
          <a:p>
            <a:pPr marL="1641856" lvl="3" indent="-410464" algn="l">
              <a:lnSpc>
                <a:spcPts val="2519"/>
              </a:lnSpc>
              <a:buFont typeface="Arial"/>
              <a:buChar char="￭"/>
            </a:pPr>
            <a:r>
              <a:rPr lang="en-US" sz="2099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Reconstruction Max Award - $300K</a:t>
            </a:r>
          </a:p>
          <a:p>
            <a:pPr marL="2327656" lvl="4" indent="-465531" algn="l">
              <a:lnSpc>
                <a:spcPts val="2519"/>
              </a:lnSpc>
              <a:buFont typeface="Arial"/>
              <a:buChar char="•"/>
            </a:pPr>
            <a:r>
              <a:rPr lang="en-US" sz="2099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Reconstruction Budget - $250K</a:t>
            </a:r>
          </a:p>
          <a:p>
            <a:pPr marL="2327656" lvl="4" indent="-465531" algn="l">
              <a:lnSpc>
                <a:spcPts val="2519"/>
              </a:lnSpc>
              <a:buFont typeface="Arial"/>
              <a:buChar char="•"/>
            </a:pPr>
            <a:r>
              <a:rPr lang="en-US" sz="2099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Resilience Budget - $50K</a:t>
            </a:r>
          </a:p>
        </p:txBody>
      </p:sp>
      <p:sp>
        <p:nvSpPr>
          <p:cNvPr id="11" name="Freeform 11"/>
          <p:cNvSpPr/>
          <p:nvPr/>
        </p:nvSpPr>
        <p:spPr>
          <a:xfrm>
            <a:off x="9245598" y="2124361"/>
            <a:ext cx="6756402" cy="4902524"/>
          </a:xfrm>
          <a:custGeom>
            <a:avLst/>
            <a:gdLst/>
            <a:ahLst/>
            <a:cxnLst/>
            <a:rect l="l" t="t" r="r" b="b"/>
            <a:pathLst>
              <a:path w="6756402" h="4902524">
                <a:moveTo>
                  <a:pt x="0" y="0"/>
                </a:moveTo>
                <a:lnTo>
                  <a:pt x="6756402" y="0"/>
                </a:lnTo>
                <a:lnTo>
                  <a:pt x="6756402" y="4902524"/>
                </a:lnTo>
                <a:lnTo>
                  <a:pt x="0" y="4902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370" r="-153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252786" y="700148"/>
            <a:ext cx="5708881" cy="1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4199" b="1">
                <a:solidFill>
                  <a:srgbClr val="0077A4"/>
                </a:solidFill>
                <a:latin typeface="Arial Bold"/>
                <a:ea typeface="Arial Bold"/>
                <a:cs typeface="Arial Bold"/>
                <a:sym typeface="Arial Bold"/>
              </a:rPr>
              <a:t>Single Family </a:t>
            </a:r>
          </a:p>
          <a:p>
            <a:pPr algn="l">
              <a:lnSpc>
                <a:spcPts val="5039"/>
              </a:lnSpc>
            </a:pPr>
            <a:r>
              <a:rPr lang="en-US" sz="4199" b="1">
                <a:solidFill>
                  <a:srgbClr val="0077A4"/>
                </a:solidFill>
                <a:latin typeface="Arial Bold"/>
                <a:ea typeface="Arial Bold"/>
                <a:cs typeface="Arial Bold"/>
                <a:sym typeface="Arial Bold"/>
              </a:rPr>
              <a:t>Home Repair Program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245599" y="6896098"/>
            <a:ext cx="6756400" cy="2070100"/>
            <a:chOff x="0" y="0"/>
            <a:chExt cx="6406069" cy="19627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406007" cy="1962785"/>
            </a:xfrm>
            <a:custGeom>
              <a:avLst/>
              <a:gdLst/>
              <a:ahLst/>
              <a:cxnLst/>
              <a:rect l="l" t="t" r="r" b="b"/>
              <a:pathLst>
                <a:path w="6406007" h="1962785">
                  <a:moveTo>
                    <a:pt x="0" y="0"/>
                  </a:moveTo>
                  <a:lnTo>
                    <a:pt x="6406007" y="0"/>
                  </a:lnTo>
                  <a:lnTo>
                    <a:pt x="6406007" y="1962785"/>
                  </a:lnTo>
                  <a:lnTo>
                    <a:pt x="0" y="1962785"/>
                  </a:lnTo>
                  <a:close/>
                </a:path>
              </a:pathLst>
            </a:custGeom>
            <a:solidFill>
              <a:srgbClr val="009FD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9637498" y="7214428"/>
            <a:ext cx="1684337" cy="1385845"/>
          </a:xfrm>
          <a:custGeom>
            <a:avLst/>
            <a:gdLst/>
            <a:ahLst/>
            <a:cxnLst/>
            <a:rect l="l" t="t" r="r" b="b"/>
            <a:pathLst>
              <a:path w="1684337" h="1385845">
                <a:moveTo>
                  <a:pt x="0" y="0"/>
                </a:moveTo>
                <a:lnTo>
                  <a:pt x="1684337" y="0"/>
                </a:lnTo>
                <a:lnTo>
                  <a:pt x="1684337" y="1385846"/>
                </a:lnTo>
                <a:lnTo>
                  <a:pt x="0" y="13858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661326" y="7120656"/>
            <a:ext cx="3540125" cy="1573389"/>
          </a:xfrm>
          <a:custGeom>
            <a:avLst/>
            <a:gdLst/>
            <a:ahLst/>
            <a:cxnLst/>
            <a:rect l="l" t="t" r="r" b="b"/>
            <a:pathLst>
              <a:path w="3540125" h="1573389">
                <a:moveTo>
                  <a:pt x="0" y="0"/>
                </a:moveTo>
                <a:lnTo>
                  <a:pt x="3540125" y="0"/>
                </a:lnTo>
                <a:lnTo>
                  <a:pt x="3540125" y="1573389"/>
                </a:lnTo>
                <a:lnTo>
                  <a:pt x="0" y="1573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540942" y="7372764"/>
            <a:ext cx="2270559" cy="1069177"/>
          </a:xfrm>
          <a:custGeom>
            <a:avLst/>
            <a:gdLst/>
            <a:ahLst/>
            <a:cxnLst/>
            <a:rect l="l" t="t" r="r" b="b"/>
            <a:pathLst>
              <a:path w="2270559" h="1069177">
                <a:moveTo>
                  <a:pt x="0" y="0"/>
                </a:moveTo>
                <a:lnTo>
                  <a:pt x="2270559" y="0"/>
                </a:lnTo>
                <a:lnTo>
                  <a:pt x="2270559" y="1069177"/>
                </a:lnTo>
                <a:lnTo>
                  <a:pt x="0" y="10691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754" r="-475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15500" y="1023655"/>
            <a:ext cx="5811958" cy="2497557"/>
          </a:xfrm>
          <a:custGeom>
            <a:avLst/>
            <a:gdLst/>
            <a:ahLst/>
            <a:cxnLst/>
            <a:rect l="l" t="t" r="r" b="b"/>
            <a:pathLst>
              <a:path w="5811958" h="2497557">
                <a:moveTo>
                  <a:pt x="0" y="0"/>
                </a:moveTo>
                <a:lnTo>
                  <a:pt x="5811958" y="0"/>
                </a:lnTo>
                <a:lnTo>
                  <a:pt x="5811958" y="2497557"/>
                </a:lnTo>
                <a:lnTo>
                  <a:pt x="0" y="24975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" b="-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66950" y="4838700"/>
            <a:ext cx="13716001" cy="3999496"/>
            <a:chOff x="0" y="0"/>
            <a:chExt cx="13004801" cy="37921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004800" cy="3792093"/>
            </a:xfrm>
            <a:custGeom>
              <a:avLst/>
              <a:gdLst/>
              <a:ahLst/>
              <a:cxnLst/>
              <a:rect l="l" t="t" r="r" b="b"/>
              <a:pathLst>
                <a:path w="13004800" h="3792093">
                  <a:moveTo>
                    <a:pt x="0" y="0"/>
                  </a:moveTo>
                  <a:lnTo>
                    <a:pt x="13004800" y="0"/>
                  </a:lnTo>
                  <a:lnTo>
                    <a:pt x="13004800" y="3792093"/>
                  </a:lnTo>
                  <a:lnTo>
                    <a:pt x="0" y="3792093"/>
                  </a:lnTo>
                  <a:close/>
                </a:path>
              </a:pathLst>
            </a:custGeom>
            <a:gradFill rotWithShape="1">
              <a:gsLst>
                <a:gs pos="0">
                  <a:srgbClr val="8ADFFF">
                    <a:alpha val="100000"/>
                  </a:srgbClr>
                </a:gs>
                <a:gs pos="75000">
                  <a:srgbClr val="0070C0">
                    <a:alpha val="100000"/>
                  </a:srgbClr>
                </a:gs>
              </a:gsLst>
              <a:lin ang="1080000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6193698" y="0"/>
            <a:ext cx="722702" cy="10287000"/>
          </a:xfrm>
          <a:custGeom>
            <a:avLst/>
            <a:gdLst/>
            <a:ahLst/>
            <a:cxnLst/>
            <a:rect l="l" t="t" r="r" b="b"/>
            <a:pathLst>
              <a:path w="722702" h="10287000">
                <a:moveTo>
                  <a:pt x="0" y="0"/>
                </a:moveTo>
                <a:lnTo>
                  <a:pt x="722702" y="0"/>
                </a:lnTo>
                <a:lnTo>
                  <a:pt x="7227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" r="-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971798" y="9175546"/>
            <a:ext cx="1838140" cy="825436"/>
          </a:xfrm>
          <a:custGeom>
            <a:avLst/>
            <a:gdLst/>
            <a:ahLst/>
            <a:cxnLst/>
            <a:rect l="l" t="t" r="r" b="b"/>
            <a:pathLst>
              <a:path w="1838140" h="825436">
                <a:moveTo>
                  <a:pt x="0" y="0"/>
                </a:moveTo>
                <a:lnTo>
                  <a:pt x="1838141" y="0"/>
                </a:lnTo>
                <a:lnTo>
                  <a:pt x="1838141" y="825437"/>
                </a:lnTo>
                <a:lnTo>
                  <a:pt x="0" y="8254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9" r="-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938530" y="9377764"/>
            <a:ext cx="5343523" cy="26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049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CITY OF HOUSTON ⋆ HOUSING AND COMMUNITY DEVELOPMENT DEPARTMENT</a:t>
            </a:r>
          </a:p>
        </p:txBody>
      </p:sp>
      <p:sp>
        <p:nvSpPr>
          <p:cNvPr id="8" name="Freeform 8"/>
          <p:cNvSpPr/>
          <p:nvPr/>
        </p:nvSpPr>
        <p:spPr>
          <a:xfrm>
            <a:off x="2949988" y="800100"/>
            <a:ext cx="6200235" cy="3109342"/>
          </a:xfrm>
          <a:custGeom>
            <a:avLst/>
            <a:gdLst/>
            <a:ahLst/>
            <a:cxnLst/>
            <a:rect l="l" t="t" r="r" b="b"/>
            <a:pathLst>
              <a:path w="6200235" h="3109342">
                <a:moveTo>
                  <a:pt x="0" y="0"/>
                </a:moveTo>
                <a:lnTo>
                  <a:pt x="6200235" y="0"/>
                </a:lnTo>
                <a:lnTo>
                  <a:pt x="6200235" y="3109342"/>
                </a:lnTo>
                <a:lnTo>
                  <a:pt x="0" y="31093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2" b="-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093484" y="5560219"/>
            <a:ext cx="6493429" cy="313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2100 Travis Street, 9th floor</a:t>
            </a:r>
          </a:p>
          <a:p>
            <a:pPr algn="l">
              <a:lnSpc>
                <a:spcPts val="3000"/>
              </a:lnSpc>
            </a:pPr>
            <a:r>
              <a:rPr lang="en-US" sz="3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Houston, TX 77002</a:t>
            </a:r>
          </a:p>
          <a:p>
            <a:pPr algn="l">
              <a:lnSpc>
                <a:spcPts val="3000"/>
              </a:lnSpc>
            </a:pPr>
            <a:r>
              <a:rPr lang="en-US" sz="3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832-394-6200</a:t>
            </a:r>
          </a:p>
          <a:p>
            <a:pPr algn="l">
              <a:lnSpc>
                <a:spcPts val="4500"/>
              </a:lnSpc>
            </a:pPr>
            <a:r>
              <a:rPr lang="en-US" sz="3599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www.houstontx.gov/housing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15176" y="4079875"/>
            <a:ext cx="16857648" cy="182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304976"/>
                </a:solidFill>
                <a:latin typeface="Horizon"/>
                <a:ea typeface="Horizon"/>
                <a:cs typeface="Horizon"/>
                <a:sym typeface="Horizon"/>
              </a:rPr>
              <a:t>Q&amp;A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15176" y="3873500"/>
            <a:ext cx="16857648" cy="233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304976"/>
                </a:solidFill>
                <a:latin typeface="Horizon"/>
                <a:ea typeface="Horizon"/>
                <a:cs typeface="Horizon"/>
                <a:sym typeface="Horizon"/>
              </a:rPr>
              <a:t>affordable housing financing panel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879784" y="1028700"/>
            <a:ext cx="6528432" cy="5222746"/>
          </a:xfrm>
          <a:custGeom>
            <a:avLst/>
            <a:gdLst/>
            <a:ahLst/>
            <a:cxnLst/>
            <a:rect l="l" t="t" r="r" b="b"/>
            <a:pathLst>
              <a:path w="6528432" h="5222746">
                <a:moveTo>
                  <a:pt x="0" y="0"/>
                </a:moveTo>
                <a:lnTo>
                  <a:pt x="6528432" y="0"/>
                </a:lnTo>
                <a:lnTo>
                  <a:pt x="6528432" y="5222746"/>
                </a:lnTo>
                <a:lnTo>
                  <a:pt x="0" y="5222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7141845"/>
            <a:ext cx="16230600" cy="211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405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Moderator: Laura Jaramillo, LISC</a:t>
            </a:r>
          </a:p>
          <a:p>
            <a:pPr algn="ctr">
              <a:lnSpc>
                <a:spcPts val="5670"/>
              </a:lnSpc>
            </a:pPr>
            <a:r>
              <a:rPr lang="en-US" sz="4050" u="sng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4" tooltip="mailto:ljaramillo@lisc.org"/>
              </a:rPr>
              <a:t>ljaramillo@lisc.org</a:t>
            </a:r>
            <a:r>
              <a:rPr lang="en-US" sz="405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(713) 417-8038</a:t>
            </a:r>
          </a:p>
          <a:p>
            <a:pPr algn="ctr">
              <a:lnSpc>
                <a:spcPts val="5670"/>
              </a:lnSpc>
            </a:pPr>
            <a:endParaRPr lang="en-US" sz="405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243639" y="1028700"/>
            <a:ext cx="3800722" cy="5577005"/>
          </a:xfrm>
          <a:custGeom>
            <a:avLst/>
            <a:gdLst/>
            <a:ahLst/>
            <a:cxnLst/>
            <a:rect l="l" t="t" r="r" b="b"/>
            <a:pathLst>
              <a:path w="3800722" h="5577005">
                <a:moveTo>
                  <a:pt x="0" y="0"/>
                </a:moveTo>
                <a:lnTo>
                  <a:pt x="3800722" y="0"/>
                </a:lnTo>
                <a:lnTo>
                  <a:pt x="3800722" y="5577005"/>
                </a:lnTo>
                <a:lnTo>
                  <a:pt x="0" y="55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7141845"/>
            <a:ext cx="16230600" cy="211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405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Richard Mudd, Sr., Houston Housing Financing Corporation</a:t>
            </a:r>
          </a:p>
          <a:p>
            <a:pPr algn="ctr">
              <a:lnSpc>
                <a:spcPts val="5670"/>
              </a:lnSpc>
            </a:pPr>
            <a:r>
              <a:rPr lang="en-US" sz="4050" u="sng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4" tooltip="mailto:rmudd@houstonhfc.com"/>
              </a:rPr>
              <a:t>rmudd@houstonhfc.com</a:t>
            </a:r>
            <a:r>
              <a:rPr lang="en-US" sz="405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(713) 461-2749</a:t>
            </a:r>
          </a:p>
          <a:p>
            <a:pPr algn="ctr">
              <a:lnSpc>
                <a:spcPts val="5670"/>
              </a:lnSpc>
            </a:pPr>
            <a:endParaRPr lang="en-US" sz="405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849504" y="1495493"/>
            <a:ext cx="3864470" cy="3864470"/>
          </a:xfrm>
          <a:custGeom>
            <a:avLst/>
            <a:gdLst/>
            <a:ahLst/>
            <a:cxnLst/>
            <a:rect l="l" t="t" r="r" b="b"/>
            <a:pathLst>
              <a:path w="3864470" h="3864470">
                <a:moveTo>
                  <a:pt x="0" y="0"/>
                </a:moveTo>
                <a:lnTo>
                  <a:pt x="3864470" y="0"/>
                </a:lnTo>
                <a:lnTo>
                  <a:pt x="3864470" y="3864470"/>
                </a:lnTo>
                <a:lnTo>
                  <a:pt x="0" y="386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639844" y="2778348"/>
            <a:ext cx="5265240" cy="1298759"/>
          </a:xfrm>
          <a:custGeom>
            <a:avLst/>
            <a:gdLst/>
            <a:ahLst/>
            <a:cxnLst/>
            <a:rect l="l" t="t" r="r" b="b"/>
            <a:pathLst>
              <a:path w="5265240" h="1298759">
                <a:moveTo>
                  <a:pt x="0" y="0"/>
                </a:moveTo>
                <a:lnTo>
                  <a:pt x="5265240" y="0"/>
                </a:lnTo>
                <a:lnTo>
                  <a:pt x="5265240" y="1298759"/>
                </a:lnTo>
                <a:lnTo>
                  <a:pt x="0" y="12987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830954" y="1495493"/>
            <a:ext cx="3648007" cy="3648007"/>
          </a:xfrm>
          <a:custGeom>
            <a:avLst/>
            <a:gdLst/>
            <a:ahLst/>
            <a:cxnLst/>
            <a:rect l="l" t="t" r="r" b="b"/>
            <a:pathLst>
              <a:path w="3648007" h="3648007">
                <a:moveTo>
                  <a:pt x="0" y="0"/>
                </a:moveTo>
                <a:lnTo>
                  <a:pt x="3648008" y="0"/>
                </a:lnTo>
                <a:lnTo>
                  <a:pt x="3648008" y="3648007"/>
                </a:lnTo>
                <a:lnTo>
                  <a:pt x="0" y="36480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15176" y="5425155"/>
            <a:ext cx="16857648" cy="359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304976"/>
                </a:solidFill>
                <a:latin typeface="Horizon"/>
                <a:ea typeface="Horizon"/>
                <a:cs typeface="Horizon"/>
                <a:sym typeface="Horizon"/>
              </a:rPr>
              <a:t>opening remarks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972439" y="1028700"/>
            <a:ext cx="8343121" cy="5579462"/>
          </a:xfrm>
          <a:custGeom>
            <a:avLst/>
            <a:gdLst/>
            <a:ahLst/>
            <a:cxnLst/>
            <a:rect l="l" t="t" r="r" b="b"/>
            <a:pathLst>
              <a:path w="8343121" h="5579462">
                <a:moveTo>
                  <a:pt x="0" y="0"/>
                </a:moveTo>
                <a:lnTo>
                  <a:pt x="8343122" y="0"/>
                </a:lnTo>
                <a:lnTo>
                  <a:pt x="8343122" y="5579462"/>
                </a:lnTo>
                <a:lnTo>
                  <a:pt x="0" y="5579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7098363"/>
            <a:ext cx="16230600" cy="211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405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David Northern, Sr., Houston Housing Authority</a:t>
            </a:r>
          </a:p>
          <a:p>
            <a:pPr algn="ctr">
              <a:lnSpc>
                <a:spcPts val="5670"/>
              </a:lnSpc>
            </a:pPr>
            <a:r>
              <a:rPr lang="en-US" sz="4050" u="sng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4" tooltip="mailto:DNorthern@housingforhouston.com"/>
              </a:rPr>
              <a:t>DNorthern@housingforhouston.com</a:t>
            </a:r>
            <a:r>
              <a:rPr lang="en-US" sz="405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(713) 260-0822</a:t>
            </a:r>
          </a:p>
          <a:p>
            <a:pPr algn="ctr">
              <a:lnSpc>
                <a:spcPts val="5670"/>
              </a:lnSpc>
            </a:pPr>
            <a:endParaRPr lang="en-US" sz="405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299307" y="1028700"/>
            <a:ext cx="5689386" cy="5820933"/>
          </a:xfrm>
          <a:custGeom>
            <a:avLst/>
            <a:gdLst/>
            <a:ahLst/>
            <a:cxnLst/>
            <a:rect l="l" t="t" r="r" b="b"/>
            <a:pathLst>
              <a:path w="5689386" h="5820933">
                <a:moveTo>
                  <a:pt x="0" y="0"/>
                </a:moveTo>
                <a:lnTo>
                  <a:pt x="5689386" y="0"/>
                </a:lnTo>
                <a:lnTo>
                  <a:pt x="5689386" y="5820933"/>
                </a:lnTo>
                <a:lnTo>
                  <a:pt x="0" y="58209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7071288"/>
            <a:ext cx="16230600" cy="211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405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Jeffrey Powell, Wells Fargo</a:t>
            </a:r>
          </a:p>
          <a:p>
            <a:pPr algn="ctr">
              <a:lnSpc>
                <a:spcPts val="5670"/>
              </a:lnSpc>
            </a:pPr>
            <a:r>
              <a:rPr lang="en-US" sz="4050" u="sng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4" tooltip="mailto:jeffrey.d.powell@wellsfargo.com"/>
              </a:rPr>
              <a:t>jeffrey.d.powell@wellsfargo.com</a:t>
            </a:r>
            <a:r>
              <a:rPr lang="en-US" sz="405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(713) 319-1588</a:t>
            </a:r>
          </a:p>
          <a:p>
            <a:pPr algn="ctr">
              <a:lnSpc>
                <a:spcPts val="5670"/>
              </a:lnSpc>
            </a:pPr>
            <a:endParaRPr lang="en-US" sz="405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176599" y="1028700"/>
            <a:ext cx="3934802" cy="5928138"/>
          </a:xfrm>
          <a:custGeom>
            <a:avLst/>
            <a:gdLst/>
            <a:ahLst/>
            <a:cxnLst/>
            <a:rect l="l" t="t" r="r" b="b"/>
            <a:pathLst>
              <a:path w="3934802" h="5928138">
                <a:moveTo>
                  <a:pt x="0" y="0"/>
                </a:moveTo>
                <a:lnTo>
                  <a:pt x="3934802" y="0"/>
                </a:lnTo>
                <a:lnTo>
                  <a:pt x="3934802" y="5928138"/>
                </a:lnTo>
                <a:lnTo>
                  <a:pt x="0" y="5928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131587" y="7141845"/>
            <a:ext cx="16230600" cy="211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405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Kevin Riles, Commercial Real Estate Expert</a:t>
            </a:r>
          </a:p>
          <a:p>
            <a:pPr algn="ctr">
              <a:lnSpc>
                <a:spcPts val="5670"/>
              </a:lnSpc>
            </a:pPr>
            <a:r>
              <a:rPr lang="en-US" sz="4050" u="sng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4" tooltip="mailto:kevin@kevinrilescommercial.com"/>
              </a:rPr>
              <a:t>kevin@kevinrilescommercial.com</a:t>
            </a:r>
            <a:r>
              <a:rPr lang="en-US" sz="405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(281) 403-3700</a:t>
            </a:r>
          </a:p>
          <a:p>
            <a:pPr algn="ctr">
              <a:lnSpc>
                <a:spcPts val="5670"/>
              </a:lnSpc>
            </a:pPr>
            <a:endParaRPr lang="en-US" sz="405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15176" y="4079875"/>
            <a:ext cx="16857648" cy="182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304976"/>
                </a:solidFill>
                <a:latin typeface="Horizon"/>
                <a:ea typeface="Horizon"/>
                <a:cs typeface="Horizon"/>
                <a:sym typeface="Horizon"/>
              </a:rPr>
              <a:t>Q&amp;A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734279" y="1028700"/>
            <a:ext cx="4819442" cy="4819442"/>
          </a:xfrm>
          <a:custGeom>
            <a:avLst/>
            <a:gdLst/>
            <a:ahLst/>
            <a:cxnLst/>
            <a:rect l="l" t="t" r="r" b="b"/>
            <a:pathLst>
              <a:path w="4819442" h="4819442">
                <a:moveTo>
                  <a:pt x="0" y="0"/>
                </a:moveTo>
                <a:lnTo>
                  <a:pt x="4819442" y="0"/>
                </a:lnTo>
                <a:lnTo>
                  <a:pt x="4819442" y="4819442"/>
                </a:lnTo>
                <a:lnTo>
                  <a:pt x="0" y="48194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15176" y="5533817"/>
            <a:ext cx="16857648" cy="1831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3"/>
              </a:lnSpc>
            </a:pPr>
            <a:r>
              <a:rPr lang="en-US" sz="10002">
                <a:solidFill>
                  <a:srgbClr val="304976"/>
                </a:solidFill>
                <a:latin typeface="Horizon"/>
                <a:ea typeface="Horizon"/>
                <a:cs typeface="Horizon"/>
                <a:sym typeface="Horizon"/>
              </a:rPr>
              <a:t>LUNCH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15176" y="3873500"/>
            <a:ext cx="16857648" cy="233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304976"/>
                </a:solidFill>
                <a:latin typeface="Horizon"/>
                <a:ea typeface="Horizon"/>
                <a:cs typeface="Horizon"/>
                <a:sym typeface="Horizon"/>
              </a:rPr>
              <a:t>affordable housing partnerships panel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7141845"/>
            <a:ext cx="16230600" cy="2889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405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Moderator: Amber Burton</a:t>
            </a:r>
          </a:p>
          <a:p>
            <a:pPr algn="ctr">
              <a:lnSpc>
                <a:spcPts val="5670"/>
              </a:lnSpc>
            </a:pPr>
            <a:r>
              <a:rPr lang="en-US" sz="405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  <a:hlinkClick r:id="rId3"/>
              </a:rPr>
              <a:t>Amber.burton@har.com</a:t>
            </a:r>
            <a:r>
              <a:rPr lang="en-US" sz="4050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</a:p>
          <a:p>
            <a:pPr algn="ctr">
              <a:lnSpc>
                <a:spcPts val="5670"/>
              </a:lnSpc>
            </a:pPr>
            <a:r>
              <a:rPr lang="en-US" sz="405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</a:p>
          <a:p>
            <a:pPr algn="ctr">
              <a:lnSpc>
                <a:spcPts val="5670"/>
              </a:lnSpc>
            </a:pPr>
            <a:endParaRPr lang="en-US" sz="405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26" name="Picture 2" descr="Amber Burton Alfred, JD on LinkedIn: H-Town Day, Amazing day for HAR.com!">
            <a:extLst>
              <a:ext uri="{FF2B5EF4-FFF2-40B4-BE49-F238E27FC236}">
                <a16:creationId xmlns:a16="http://schemas.microsoft.com/office/drawing/2014/main" id="{BA286FC6-9C95-AFD2-8BB8-60CDC1262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26" y="1790700"/>
            <a:ext cx="4893945" cy="489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185548" y="1028700"/>
            <a:ext cx="3916904" cy="5945964"/>
          </a:xfrm>
          <a:custGeom>
            <a:avLst/>
            <a:gdLst/>
            <a:ahLst/>
            <a:cxnLst/>
            <a:rect l="l" t="t" r="r" b="b"/>
            <a:pathLst>
              <a:path w="3916904" h="5945964">
                <a:moveTo>
                  <a:pt x="0" y="0"/>
                </a:moveTo>
                <a:lnTo>
                  <a:pt x="3916904" y="0"/>
                </a:lnTo>
                <a:lnTo>
                  <a:pt x="3916904" y="5945964"/>
                </a:lnTo>
                <a:lnTo>
                  <a:pt x="0" y="5945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7141845"/>
            <a:ext cx="16230600" cy="211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405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Ashely Allen, Houston Community Land Trust</a:t>
            </a:r>
          </a:p>
          <a:p>
            <a:pPr algn="ctr">
              <a:lnSpc>
                <a:spcPts val="5670"/>
              </a:lnSpc>
            </a:pPr>
            <a:r>
              <a:rPr lang="en-US" sz="4050" u="sng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4" tooltip="mailto:ashley@houstonclt.orgc"/>
              </a:rPr>
              <a:t>ashley@houstonclt.orgc</a:t>
            </a:r>
            <a:r>
              <a:rPr lang="en-US" sz="405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(832) 638-6763</a:t>
            </a:r>
          </a:p>
          <a:p>
            <a:pPr algn="ctr">
              <a:lnSpc>
                <a:spcPts val="5670"/>
              </a:lnSpc>
            </a:pPr>
            <a:endParaRPr lang="en-US" sz="405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180097" y="1028700"/>
            <a:ext cx="3927806" cy="5895394"/>
          </a:xfrm>
          <a:custGeom>
            <a:avLst/>
            <a:gdLst/>
            <a:ahLst/>
            <a:cxnLst/>
            <a:rect l="l" t="t" r="r" b="b"/>
            <a:pathLst>
              <a:path w="3927806" h="5895394">
                <a:moveTo>
                  <a:pt x="0" y="0"/>
                </a:moveTo>
                <a:lnTo>
                  <a:pt x="3927806" y="0"/>
                </a:lnTo>
                <a:lnTo>
                  <a:pt x="3927806" y="5895394"/>
                </a:lnTo>
                <a:lnTo>
                  <a:pt x="0" y="5895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7141845"/>
            <a:ext cx="16230600" cy="211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405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Janel A. Young, Houston Habitat for Humanity</a:t>
            </a:r>
          </a:p>
          <a:p>
            <a:pPr algn="ctr">
              <a:lnSpc>
                <a:spcPts val="5670"/>
              </a:lnSpc>
            </a:pPr>
            <a:r>
              <a:rPr lang="en-US" sz="4050" u="sng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4" tooltip="mailto:jyoung@houstonhabitat.org"/>
              </a:rPr>
              <a:t>jyoung@houstonhabitat.org</a:t>
            </a:r>
            <a:r>
              <a:rPr lang="en-US" sz="405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algn="ctr">
              <a:lnSpc>
                <a:spcPts val="5670"/>
              </a:lnSpc>
            </a:pPr>
            <a:endParaRPr lang="en-US" sz="405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254138" y="1028700"/>
            <a:ext cx="5779725" cy="5779725"/>
          </a:xfrm>
          <a:custGeom>
            <a:avLst/>
            <a:gdLst/>
            <a:ahLst/>
            <a:cxnLst/>
            <a:rect l="l" t="t" r="r" b="b"/>
            <a:pathLst>
              <a:path w="5779725" h="5779725">
                <a:moveTo>
                  <a:pt x="0" y="0"/>
                </a:moveTo>
                <a:lnTo>
                  <a:pt x="5779724" y="0"/>
                </a:lnTo>
                <a:lnTo>
                  <a:pt x="5779724" y="5779725"/>
                </a:lnTo>
                <a:lnTo>
                  <a:pt x="0" y="5779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7141845"/>
            <a:ext cx="16230600" cy="211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405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Sharone Mayberry, Mayberry Homes, Inc. </a:t>
            </a:r>
          </a:p>
          <a:p>
            <a:pPr algn="ctr">
              <a:lnSpc>
                <a:spcPts val="5670"/>
              </a:lnSpc>
            </a:pPr>
            <a:r>
              <a:rPr lang="en-US" sz="4050" u="sng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4" tooltip="mailto:sharone@mayberryhomes.net"/>
              </a:rPr>
              <a:t>sharone@mayberryhomes.net</a:t>
            </a:r>
            <a:r>
              <a:rPr lang="en-US" sz="405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(713) 523-8585</a:t>
            </a:r>
          </a:p>
          <a:p>
            <a:pPr algn="ctr">
              <a:lnSpc>
                <a:spcPts val="5670"/>
              </a:lnSpc>
            </a:pPr>
            <a:endParaRPr lang="en-US" sz="405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15176" y="2900672"/>
            <a:ext cx="16857648" cy="4295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4"/>
              </a:lnSpc>
            </a:pPr>
            <a:r>
              <a:rPr lang="en-US" sz="6003">
                <a:solidFill>
                  <a:srgbClr val="304976"/>
                </a:solidFill>
                <a:latin typeface="Horizon"/>
                <a:ea typeface="Horizon"/>
                <a:cs typeface="Horizon"/>
                <a:sym typeface="Horizon"/>
              </a:rPr>
              <a:t>City of houston</a:t>
            </a:r>
          </a:p>
          <a:p>
            <a:pPr algn="ctr">
              <a:lnSpc>
                <a:spcPts val="8404"/>
              </a:lnSpc>
            </a:pPr>
            <a:r>
              <a:rPr lang="en-US" sz="6003">
                <a:solidFill>
                  <a:srgbClr val="304976"/>
                </a:solidFill>
                <a:latin typeface="Horizon"/>
                <a:ea typeface="Horizon"/>
                <a:cs typeface="Horizon"/>
                <a:sym typeface="Horizon"/>
              </a:rPr>
              <a:t>housing &amp; community</a:t>
            </a:r>
          </a:p>
          <a:p>
            <a:pPr algn="ctr">
              <a:lnSpc>
                <a:spcPts val="8404"/>
              </a:lnSpc>
            </a:pPr>
            <a:r>
              <a:rPr lang="en-US" sz="6003">
                <a:solidFill>
                  <a:srgbClr val="304976"/>
                </a:solidFill>
                <a:latin typeface="Horizon"/>
                <a:ea typeface="Horizon"/>
                <a:cs typeface="Horizon"/>
                <a:sym typeface="Horizon"/>
              </a:rPr>
              <a:t>development department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815307" y="1028700"/>
            <a:ext cx="4657385" cy="6009530"/>
          </a:xfrm>
          <a:custGeom>
            <a:avLst/>
            <a:gdLst/>
            <a:ahLst/>
            <a:cxnLst/>
            <a:rect l="l" t="t" r="r" b="b"/>
            <a:pathLst>
              <a:path w="4657385" h="6009530">
                <a:moveTo>
                  <a:pt x="0" y="0"/>
                </a:moveTo>
                <a:lnTo>
                  <a:pt x="4657386" y="0"/>
                </a:lnTo>
                <a:lnTo>
                  <a:pt x="4657386" y="6009530"/>
                </a:lnTo>
                <a:lnTo>
                  <a:pt x="0" y="6009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7141845"/>
            <a:ext cx="16230600" cy="211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405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Christa Stoneham, Houston Land Bank</a:t>
            </a:r>
          </a:p>
          <a:p>
            <a:pPr algn="ctr">
              <a:lnSpc>
                <a:spcPts val="5670"/>
              </a:lnSpc>
            </a:pPr>
            <a:r>
              <a:rPr lang="en-US" sz="4050" u="sng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4" tooltip="mailto:info@houstonlandbank.org"/>
              </a:rPr>
              <a:t>info@houstonlandbank.org</a:t>
            </a:r>
            <a:r>
              <a:rPr lang="en-US" sz="405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(281) 655-4600  </a:t>
            </a:r>
          </a:p>
          <a:p>
            <a:pPr algn="ctr">
              <a:lnSpc>
                <a:spcPts val="5670"/>
              </a:lnSpc>
            </a:pPr>
            <a:endParaRPr lang="en-US" sz="405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15176" y="4079875"/>
            <a:ext cx="16857648" cy="182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304976"/>
                </a:solidFill>
                <a:latin typeface="Horizon"/>
                <a:ea typeface="Horizon"/>
                <a:cs typeface="Horizon"/>
                <a:sym typeface="Horizon"/>
              </a:rPr>
              <a:t>Q&amp;A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15176" y="5420522"/>
            <a:ext cx="16857648" cy="359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304976"/>
                </a:solidFill>
                <a:latin typeface="Horizon"/>
                <a:ea typeface="Horizon"/>
                <a:cs typeface="Horizon"/>
                <a:sym typeface="Horizon"/>
              </a:rPr>
              <a:t>closing remarks</a:t>
            </a:r>
          </a:p>
        </p:txBody>
      </p:sp>
      <p:sp>
        <p:nvSpPr>
          <p:cNvPr id="7" name="Freeform 7"/>
          <p:cNvSpPr/>
          <p:nvPr/>
        </p:nvSpPr>
        <p:spPr>
          <a:xfrm>
            <a:off x="7134457" y="1706236"/>
            <a:ext cx="4019086" cy="4019086"/>
          </a:xfrm>
          <a:custGeom>
            <a:avLst/>
            <a:gdLst/>
            <a:ahLst/>
            <a:cxnLst/>
            <a:rect l="l" t="t" r="r" b="b"/>
            <a:pathLst>
              <a:path w="4019086" h="4019086">
                <a:moveTo>
                  <a:pt x="0" y="0"/>
                </a:moveTo>
                <a:lnTo>
                  <a:pt x="4019086" y="0"/>
                </a:lnTo>
                <a:lnTo>
                  <a:pt x="4019086" y="4019086"/>
                </a:lnTo>
                <a:lnTo>
                  <a:pt x="0" y="40190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15176" y="1461835"/>
            <a:ext cx="16857648" cy="2374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2"/>
              </a:lnSpc>
            </a:pPr>
            <a:r>
              <a:rPr lang="en-US" sz="13001">
                <a:solidFill>
                  <a:srgbClr val="304976"/>
                </a:solidFill>
                <a:latin typeface="Horizon"/>
                <a:ea typeface="Horizon"/>
                <a:cs typeface="Horizon"/>
                <a:sym typeface="Horizon"/>
              </a:rPr>
              <a:t>thank you!</a:t>
            </a:r>
          </a:p>
        </p:txBody>
      </p:sp>
      <p:sp>
        <p:nvSpPr>
          <p:cNvPr id="7" name="Freeform 7"/>
          <p:cNvSpPr/>
          <p:nvPr/>
        </p:nvSpPr>
        <p:spPr>
          <a:xfrm>
            <a:off x="2981895" y="4167968"/>
            <a:ext cx="2132769" cy="2132769"/>
          </a:xfrm>
          <a:custGeom>
            <a:avLst/>
            <a:gdLst/>
            <a:ahLst/>
            <a:cxnLst/>
            <a:rect l="l" t="t" r="r" b="b"/>
            <a:pathLst>
              <a:path w="2132769" h="2132769">
                <a:moveTo>
                  <a:pt x="0" y="0"/>
                </a:moveTo>
                <a:lnTo>
                  <a:pt x="2132769" y="0"/>
                </a:lnTo>
                <a:lnTo>
                  <a:pt x="2132769" y="2132769"/>
                </a:lnTo>
                <a:lnTo>
                  <a:pt x="0" y="21327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780221" y="6580406"/>
            <a:ext cx="1255969" cy="778895"/>
          </a:xfrm>
          <a:custGeom>
            <a:avLst/>
            <a:gdLst/>
            <a:ahLst/>
            <a:cxnLst/>
            <a:rect l="l" t="t" r="r" b="b"/>
            <a:pathLst>
              <a:path w="1255969" h="778895">
                <a:moveTo>
                  <a:pt x="0" y="0"/>
                </a:moveTo>
                <a:lnTo>
                  <a:pt x="1255969" y="0"/>
                </a:lnTo>
                <a:lnTo>
                  <a:pt x="1255969" y="778895"/>
                </a:lnTo>
                <a:lnTo>
                  <a:pt x="0" y="778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717437" y="5143500"/>
            <a:ext cx="1331127" cy="1157237"/>
          </a:xfrm>
          <a:custGeom>
            <a:avLst/>
            <a:gdLst/>
            <a:ahLst/>
            <a:cxnLst/>
            <a:rect l="l" t="t" r="r" b="b"/>
            <a:pathLst>
              <a:path w="1331127" h="1157237">
                <a:moveTo>
                  <a:pt x="0" y="0"/>
                </a:moveTo>
                <a:lnTo>
                  <a:pt x="1331128" y="0"/>
                </a:lnTo>
                <a:lnTo>
                  <a:pt x="1331128" y="1157237"/>
                </a:lnTo>
                <a:lnTo>
                  <a:pt x="0" y="11572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254" r="-1888" b="-69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658865" y="4167968"/>
            <a:ext cx="1389700" cy="814652"/>
          </a:xfrm>
          <a:custGeom>
            <a:avLst/>
            <a:gdLst/>
            <a:ahLst/>
            <a:cxnLst/>
            <a:rect l="l" t="t" r="r" b="b"/>
            <a:pathLst>
              <a:path w="1389700" h="814652">
                <a:moveTo>
                  <a:pt x="0" y="0"/>
                </a:moveTo>
                <a:lnTo>
                  <a:pt x="1389700" y="0"/>
                </a:lnTo>
                <a:lnTo>
                  <a:pt x="1389700" y="814652"/>
                </a:lnTo>
                <a:lnTo>
                  <a:pt x="0" y="8146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453488" y="4406735"/>
            <a:ext cx="1849551" cy="456222"/>
          </a:xfrm>
          <a:custGeom>
            <a:avLst/>
            <a:gdLst/>
            <a:ahLst/>
            <a:cxnLst/>
            <a:rect l="l" t="t" r="r" b="b"/>
            <a:pathLst>
              <a:path w="1849551" h="456222">
                <a:moveTo>
                  <a:pt x="0" y="0"/>
                </a:moveTo>
                <a:lnTo>
                  <a:pt x="1849551" y="0"/>
                </a:lnTo>
                <a:lnTo>
                  <a:pt x="1849551" y="456223"/>
                </a:lnTo>
                <a:lnTo>
                  <a:pt x="0" y="4562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198402" y="6518906"/>
            <a:ext cx="1701187" cy="828356"/>
          </a:xfrm>
          <a:custGeom>
            <a:avLst/>
            <a:gdLst/>
            <a:ahLst/>
            <a:cxnLst/>
            <a:rect l="l" t="t" r="r" b="b"/>
            <a:pathLst>
              <a:path w="1701187" h="828356">
                <a:moveTo>
                  <a:pt x="0" y="0"/>
                </a:moveTo>
                <a:lnTo>
                  <a:pt x="1701187" y="0"/>
                </a:lnTo>
                <a:lnTo>
                  <a:pt x="1701187" y="828356"/>
                </a:lnTo>
                <a:lnTo>
                  <a:pt x="0" y="828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485281" y="7638969"/>
            <a:ext cx="1127429" cy="1140167"/>
          </a:xfrm>
          <a:custGeom>
            <a:avLst/>
            <a:gdLst/>
            <a:ahLst/>
            <a:cxnLst/>
            <a:rect l="l" t="t" r="r" b="b"/>
            <a:pathLst>
              <a:path w="1127429" h="1140167">
                <a:moveTo>
                  <a:pt x="0" y="0"/>
                </a:moveTo>
                <a:lnTo>
                  <a:pt x="1127429" y="0"/>
                </a:lnTo>
                <a:lnTo>
                  <a:pt x="1127429" y="1140168"/>
                </a:lnTo>
                <a:lnTo>
                  <a:pt x="0" y="114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4075" t="-2253" r="-527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425508" y="5270319"/>
            <a:ext cx="1959609" cy="846551"/>
          </a:xfrm>
          <a:custGeom>
            <a:avLst/>
            <a:gdLst/>
            <a:ahLst/>
            <a:cxnLst/>
            <a:rect l="l" t="t" r="r" b="b"/>
            <a:pathLst>
              <a:path w="1959609" h="846551">
                <a:moveTo>
                  <a:pt x="0" y="0"/>
                </a:moveTo>
                <a:lnTo>
                  <a:pt x="1959609" y="0"/>
                </a:lnTo>
                <a:lnTo>
                  <a:pt x="1959609" y="846551"/>
                </a:lnTo>
                <a:lnTo>
                  <a:pt x="0" y="846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062326" y="6340823"/>
            <a:ext cx="1792983" cy="1104175"/>
          </a:xfrm>
          <a:custGeom>
            <a:avLst/>
            <a:gdLst/>
            <a:ahLst/>
            <a:cxnLst/>
            <a:rect l="l" t="t" r="r" b="b"/>
            <a:pathLst>
              <a:path w="1792983" h="1104175">
                <a:moveTo>
                  <a:pt x="0" y="0"/>
                </a:moveTo>
                <a:lnTo>
                  <a:pt x="1792983" y="0"/>
                </a:lnTo>
                <a:lnTo>
                  <a:pt x="1792983" y="1104175"/>
                </a:lnTo>
                <a:lnTo>
                  <a:pt x="0" y="11041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2960" r="-922" b="-309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578101" y="4362118"/>
            <a:ext cx="2477775" cy="466552"/>
          </a:xfrm>
          <a:custGeom>
            <a:avLst/>
            <a:gdLst/>
            <a:ahLst/>
            <a:cxnLst/>
            <a:rect l="l" t="t" r="r" b="b"/>
            <a:pathLst>
              <a:path w="2477775" h="466552">
                <a:moveTo>
                  <a:pt x="0" y="0"/>
                </a:moveTo>
                <a:lnTo>
                  <a:pt x="2477776" y="0"/>
                </a:lnTo>
                <a:lnTo>
                  <a:pt x="2477776" y="466552"/>
                </a:lnTo>
                <a:lnTo>
                  <a:pt x="0" y="4665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884" t="-22026" r="-5613" b="-386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606317" y="5245308"/>
            <a:ext cx="2421344" cy="697794"/>
          </a:xfrm>
          <a:custGeom>
            <a:avLst/>
            <a:gdLst/>
            <a:ahLst/>
            <a:cxnLst/>
            <a:rect l="l" t="t" r="r" b="b"/>
            <a:pathLst>
              <a:path w="2421344" h="697794">
                <a:moveTo>
                  <a:pt x="0" y="0"/>
                </a:moveTo>
                <a:lnTo>
                  <a:pt x="2421344" y="0"/>
                </a:lnTo>
                <a:lnTo>
                  <a:pt x="2421344" y="697793"/>
                </a:lnTo>
                <a:lnTo>
                  <a:pt x="0" y="697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977515" y="7638969"/>
            <a:ext cx="982712" cy="1059527"/>
          </a:xfrm>
          <a:custGeom>
            <a:avLst/>
            <a:gdLst/>
            <a:ahLst/>
            <a:cxnLst/>
            <a:rect l="l" t="t" r="r" b="b"/>
            <a:pathLst>
              <a:path w="982712" h="1059527">
                <a:moveTo>
                  <a:pt x="0" y="0"/>
                </a:moveTo>
                <a:lnTo>
                  <a:pt x="982712" y="0"/>
                </a:lnTo>
                <a:lnTo>
                  <a:pt x="982712" y="1059527"/>
                </a:lnTo>
                <a:lnTo>
                  <a:pt x="0" y="1059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460139" y="4122444"/>
            <a:ext cx="2234649" cy="740514"/>
          </a:xfrm>
          <a:custGeom>
            <a:avLst/>
            <a:gdLst/>
            <a:ahLst/>
            <a:cxnLst/>
            <a:rect l="l" t="t" r="r" b="b"/>
            <a:pathLst>
              <a:path w="2234649" h="740514">
                <a:moveTo>
                  <a:pt x="0" y="0"/>
                </a:moveTo>
                <a:lnTo>
                  <a:pt x="2234649" y="0"/>
                </a:lnTo>
                <a:lnTo>
                  <a:pt x="2234649" y="740514"/>
                </a:lnTo>
                <a:lnTo>
                  <a:pt x="0" y="7405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587601" y="7638969"/>
            <a:ext cx="1865887" cy="1166180"/>
          </a:xfrm>
          <a:custGeom>
            <a:avLst/>
            <a:gdLst/>
            <a:ahLst/>
            <a:cxnLst/>
            <a:rect l="l" t="t" r="r" b="b"/>
            <a:pathLst>
              <a:path w="1865887" h="1166180">
                <a:moveTo>
                  <a:pt x="0" y="0"/>
                </a:moveTo>
                <a:lnTo>
                  <a:pt x="1865887" y="0"/>
                </a:lnTo>
                <a:lnTo>
                  <a:pt x="1865887" y="1166180"/>
                </a:lnTo>
                <a:lnTo>
                  <a:pt x="0" y="11661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397798" y="7818798"/>
            <a:ext cx="1122038" cy="806522"/>
          </a:xfrm>
          <a:custGeom>
            <a:avLst/>
            <a:gdLst/>
            <a:ahLst/>
            <a:cxnLst/>
            <a:rect l="l" t="t" r="r" b="b"/>
            <a:pathLst>
              <a:path w="1122038" h="806522">
                <a:moveTo>
                  <a:pt x="0" y="0"/>
                </a:moveTo>
                <a:lnTo>
                  <a:pt x="1122038" y="0"/>
                </a:lnTo>
                <a:lnTo>
                  <a:pt x="1122038" y="806522"/>
                </a:lnTo>
                <a:lnTo>
                  <a:pt x="0" y="8065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r="-45114" b="-9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130587" y="7462786"/>
            <a:ext cx="975147" cy="1455443"/>
          </a:xfrm>
          <a:custGeom>
            <a:avLst/>
            <a:gdLst/>
            <a:ahLst/>
            <a:cxnLst/>
            <a:rect l="l" t="t" r="r" b="b"/>
            <a:pathLst>
              <a:path w="975147" h="1455443">
                <a:moveTo>
                  <a:pt x="0" y="0"/>
                </a:moveTo>
                <a:lnTo>
                  <a:pt x="975147" y="0"/>
                </a:lnTo>
                <a:lnTo>
                  <a:pt x="975147" y="1455443"/>
                </a:lnTo>
                <a:lnTo>
                  <a:pt x="0" y="145544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2250418" y="5245308"/>
            <a:ext cx="2436906" cy="931176"/>
          </a:xfrm>
          <a:custGeom>
            <a:avLst/>
            <a:gdLst/>
            <a:ahLst/>
            <a:cxnLst/>
            <a:rect l="l" t="t" r="r" b="b"/>
            <a:pathLst>
              <a:path w="2436906" h="931176">
                <a:moveTo>
                  <a:pt x="0" y="0"/>
                </a:moveTo>
                <a:lnTo>
                  <a:pt x="2436906" y="0"/>
                </a:lnTo>
                <a:lnTo>
                  <a:pt x="2436906" y="931175"/>
                </a:lnTo>
                <a:lnTo>
                  <a:pt x="0" y="9311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3355" t="-3513" r="-2654" b="-39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7832339" y="6255558"/>
            <a:ext cx="1434586" cy="1066974"/>
          </a:xfrm>
          <a:custGeom>
            <a:avLst/>
            <a:gdLst/>
            <a:ahLst/>
            <a:cxnLst/>
            <a:rect l="l" t="t" r="r" b="b"/>
            <a:pathLst>
              <a:path w="1434586" h="1066974">
                <a:moveTo>
                  <a:pt x="0" y="0"/>
                </a:moveTo>
                <a:lnTo>
                  <a:pt x="1434587" y="0"/>
                </a:lnTo>
                <a:lnTo>
                  <a:pt x="1434587" y="1066974"/>
                </a:lnTo>
                <a:lnTo>
                  <a:pt x="0" y="106697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2574680" y="6300737"/>
            <a:ext cx="1788381" cy="1144261"/>
          </a:xfrm>
          <a:custGeom>
            <a:avLst/>
            <a:gdLst/>
            <a:ahLst/>
            <a:cxnLst/>
            <a:rect l="l" t="t" r="r" b="b"/>
            <a:pathLst>
              <a:path w="1788381" h="1144261">
                <a:moveTo>
                  <a:pt x="0" y="0"/>
                </a:moveTo>
                <a:lnTo>
                  <a:pt x="1788381" y="0"/>
                </a:lnTo>
                <a:lnTo>
                  <a:pt x="1788381" y="1144261"/>
                </a:lnTo>
                <a:lnTo>
                  <a:pt x="0" y="114426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93774" cy="10287000"/>
          </a:xfrm>
          <a:custGeom>
            <a:avLst/>
            <a:gdLst/>
            <a:ahLst/>
            <a:cxnLst/>
            <a:rect l="l" t="t" r="r" b="b"/>
            <a:pathLst>
              <a:path w="18493774" h="10287000">
                <a:moveTo>
                  <a:pt x="0" y="0"/>
                </a:moveTo>
                <a:lnTo>
                  <a:pt x="18493774" y="0"/>
                </a:lnTo>
                <a:lnTo>
                  <a:pt x="184937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3677" b="-161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29291" y="334720"/>
            <a:ext cx="17229417" cy="9617559"/>
            <a:chOff x="0" y="0"/>
            <a:chExt cx="4150742" cy="2316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50742" cy="2316968"/>
            </a:xfrm>
            <a:custGeom>
              <a:avLst/>
              <a:gdLst/>
              <a:ahLst/>
              <a:cxnLst/>
              <a:rect l="l" t="t" r="r" b="b"/>
              <a:pathLst>
                <a:path w="4150742" h="2316968">
                  <a:moveTo>
                    <a:pt x="0" y="0"/>
                  </a:moveTo>
                  <a:lnTo>
                    <a:pt x="4150742" y="0"/>
                  </a:lnTo>
                  <a:lnTo>
                    <a:pt x="4150742" y="2316968"/>
                  </a:lnTo>
                  <a:lnTo>
                    <a:pt x="0" y="23169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30497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150742" cy="2364593"/>
            </a:xfrm>
            <a:prstGeom prst="rect">
              <a:avLst/>
            </a:prstGeom>
          </p:spPr>
          <p:txBody>
            <a:bodyPr lIns="26033" tIns="26033" rIns="26033" bIns="26033" rtlCol="0" anchor="ctr"/>
            <a:lstStyle/>
            <a:p>
              <a:pPr algn="ctr">
                <a:lnSpc>
                  <a:spcPts val="29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467263" y="1028700"/>
            <a:ext cx="5353475" cy="6053399"/>
          </a:xfrm>
          <a:custGeom>
            <a:avLst/>
            <a:gdLst/>
            <a:ahLst/>
            <a:cxnLst/>
            <a:rect l="l" t="t" r="r" b="b"/>
            <a:pathLst>
              <a:path w="5353475" h="6053399">
                <a:moveTo>
                  <a:pt x="0" y="0"/>
                </a:moveTo>
                <a:lnTo>
                  <a:pt x="5353474" y="0"/>
                </a:lnTo>
                <a:lnTo>
                  <a:pt x="5353474" y="6053399"/>
                </a:lnTo>
                <a:lnTo>
                  <a:pt x="0" y="6053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7141844"/>
            <a:ext cx="16410961" cy="2116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</a:pPr>
            <a:r>
              <a:rPr lang="en-US" sz="404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Cedrick LaSane, Housing &amp; Community Development Department</a:t>
            </a:r>
          </a:p>
          <a:p>
            <a:pPr algn="ctr">
              <a:lnSpc>
                <a:spcPts val="5669"/>
              </a:lnSpc>
            </a:pPr>
            <a:r>
              <a:rPr lang="en-US" sz="4049" u="sng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4" tooltip="mailto:Cedrick.LaSane@houstontx.gov"/>
              </a:rPr>
              <a:t>Cedrick.LaSane@houstontx.gov</a:t>
            </a:r>
            <a:r>
              <a:rPr lang="en-US" sz="404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(832) 394-6200</a:t>
            </a:r>
          </a:p>
          <a:p>
            <a:pPr algn="ctr">
              <a:lnSpc>
                <a:spcPts val="5669"/>
              </a:lnSpc>
            </a:pPr>
            <a:endParaRPr lang="en-US" sz="4049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25480" y="0"/>
            <a:ext cx="690920" cy="10287000"/>
          </a:xfrm>
          <a:custGeom>
            <a:avLst/>
            <a:gdLst/>
            <a:ahLst/>
            <a:cxnLst/>
            <a:rect l="l" t="t" r="r" b="b"/>
            <a:pathLst>
              <a:path w="690920" h="10287000">
                <a:moveTo>
                  <a:pt x="0" y="0"/>
                </a:moveTo>
                <a:lnTo>
                  <a:pt x="690920" y="0"/>
                </a:lnTo>
                <a:lnTo>
                  <a:pt x="6909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" r="-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772400" y="0"/>
            <a:ext cx="8229600" cy="8151852"/>
          </a:xfrm>
          <a:custGeom>
            <a:avLst/>
            <a:gdLst/>
            <a:ahLst/>
            <a:cxnLst/>
            <a:rect l="l" t="t" r="r" b="b"/>
            <a:pathLst>
              <a:path w="8229600" h="8151852">
                <a:moveTo>
                  <a:pt x="0" y="0"/>
                </a:moveTo>
                <a:lnTo>
                  <a:pt x="8229600" y="0"/>
                </a:lnTo>
                <a:lnTo>
                  <a:pt x="8229600" y="8151852"/>
                </a:lnTo>
                <a:lnTo>
                  <a:pt x="0" y="81518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340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772400" y="4991101"/>
            <a:ext cx="8229600" cy="2591646"/>
            <a:chOff x="0" y="0"/>
            <a:chExt cx="7802880" cy="24572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802880" cy="2457323"/>
            </a:xfrm>
            <a:custGeom>
              <a:avLst/>
              <a:gdLst/>
              <a:ahLst/>
              <a:cxnLst/>
              <a:rect l="l" t="t" r="r" b="b"/>
              <a:pathLst>
                <a:path w="7802880" h="2457323">
                  <a:moveTo>
                    <a:pt x="0" y="0"/>
                  </a:moveTo>
                  <a:lnTo>
                    <a:pt x="7802880" y="0"/>
                  </a:lnTo>
                  <a:lnTo>
                    <a:pt x="7802880" y="2457323"/>
                  </a:lnTo>
                  <a:lnTo>
                    <a:pt x="0" y="2457323"/>
                  </a:lnTo>
                  <a:close/>
                </a:path>
              </a:pathLst>
            </a:custGeom>
            <a:solidFill>
              <a:srgbClr val="009FDA">
                <a:alpha val="7882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86000" y="0"/>
            <a:ext cx="6400800" cy="10287000"/>
            <a:chOff x="0" y="0"/>
            <a:chExt cx="6068907" cy="9753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68949" cy="9753600"/>
            </a:xfrm>
            <a:custGeom>
              <a:avLst/>
              <a:gdLst/>
              <a:ahLst/>
              <a:cxnLst/>
              <a:rect l="l" t="t" r="r" b="b"/>
              <a:pathLst>
                <a:path w="6068949" h="9753600">
                  <a:moveTo>
                    <a:pt x="0" y="0"/>
                  </a:moveTo>
                  <a:lnTo>
                    <a:pt x="6068949" y="0"/>
                  </a:lnTo>
                  <a:lnTo>
                    <a:pt x="6068949" y="9753600"/>
                  </a:lnTo>
                  <a:lnTo>
                    <a:pt x="0" y="9753600"/>
                  </a:lnTo>
                  <a:close/>
                </a:path>
              </a:pathLst>
            </a:custGeom>
            <a:gradFill rotWithShape="1">
              <a:gsLst>
                <a:gs pos="0">
                  <a:srgbClr val="8ADFFF">
                    <a:alpha val="100000"/>
                  </a:srgbClr>
                </a:gs>
                <a:gs pos="84000">
                  <a:srgbClr val="0070C0">
                    <a:alpha val="10000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814398" y="8888521"/>
            <a:ext cx="2215802" cy="934985"/>
          </a:xfrm>
          <a:custGeom>
            <a:avLst/>
            <a:gdLst/>
            <a:ahLst/>
            <a:cxnLst/>
            <a:rect l="l" t="t" r="r" b="b"/>
            <a:pathLst>
              <a:path w="2215802" h="934985">
                <a:moveTo>
                  <a:pt x="0" y="0"/>
                </a:moveTo>
                <a:lnTo>
                  <a:pt x="2215802" y="0"/>
                </a:lnTo>
                <a:lnTo>
                  <a:pt x="2215802" y="934984"/>
                </a:lnTo>
                <a:lnTo>
                  <a:pt x="0" y="9349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7" b="-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312069" y="8766099"/>
            <a:ext cx="1131142" cy="1108944"/>
          </a:xfrm>
          <a:custGeom>
            <a:avLst/>
            <a:gdLst/>
            <a:ahLst/>
            <a:cxnLst/>
            <a:rect l="l" t="t" r="r" b="b"/>
            <a:pathLst>
              <a:path w="1131142" h="1108944">
                <a:moveTo>
                  <a:pt x="0" y="0"/>
                </a:moveTo>
                <a:lnTo>
                  <a:pt x="1131142" y="0"/>
                </a:lnTo>
                <a:lnTo>
                  <a:pt x="1131142" y="1108944"/>
                </a:lnTo>
                <a:lnTo>
                  <a:pt x="0" y="1108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5" b="-1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2286000" y="0"/>
            <a:ext cx="6391923" cy="10287000"/>
            <a:chOff x="0" y="0"/>
            <a:chExt cx="6060490" cy="97536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060440" cy="9753600"/>
            </a:xfrm>
            <a:custGeom>
              <a:avLst/>
              <a:gdLst/>
              <a:ahLst/>
              <a:cxnLst/>
              <a:rect l="l" t="t" r="r" b="b"/>
              <a:pathLst>
                <a:path w="6060440" h="9753600">
                  <a:moveTo>
                    <a:pt x="0" y="0"/>
                  </a:moveTo>
                  <a:lnTo>
                    <a:pt x="6060440" y="0"/>
                  </a:lnTo>
                  <a:lnTo>
                    <a:pt x="606044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009FD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528888" y="875573"/>
            <a:ext cx="5915025" cy="8870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7199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Housing</a:t>
            </a:r>
          </a:p>
          <a:p>
            <a:pPr algn="ctr">
              <a:lnSpc>
                <a:spcPts val="8639"/>
              </a:lnSpc>
            </a:pPr>
            <a:r>
              <a:rPr lang="en-US" sz="7199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Programs</a:t>
            </a:r>
          </a:p>
          <a:p>
            <a:pPr algn="ctr">
              <a:lnSpc>
                <a:spcPts val="3239"/>
              </a:lnSpc>
            </a:pPr>
            <a:r>
              <a:rPr lang="en-US" sz="2699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Housing &amp; Community Development</a:t>
            </a:r>
          </a:p>
          <a:p>
            <a:pPr algn="ctr">
              <a:lnSpc>
                <a:spcPts val="3239"/>
              </a:lnSpc>
            </a:pPr>
            <a:endParaRPr lang="en-US" sz="2699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3239"/>
              </a:lnSpc>
            </a:pPr>
            <a:r>
              <a:rPr lang="en-US" sz="2699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Michael C. Nichols</a:t>
            </a:r>
          </a:p>
          <a:p>
            <a:pPr algn="ctr">
              <a:lnSpc>
                <a:spcPts val="3239"/>
              </a:lnSpc>
            </a:pPr>
            <a:r>
              <a:rPr lang="en-US" sz="2699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Director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06510" y="5278703"/>
            <a:ext cx="6952602" cy="173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Cedrick LaSane – Assistant Director</a:t>
            </a:r>
          </a:p>
          <a:p>
            <a:pPr algn="r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Ryan Bibbs – Division Manager</a:t>
            </a:r>
          </a:p>
          <a:p>
            <a:pPr algn="r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Derek Sellers – Deputy Director</a:t>
            </a:r>
          </a:p>
          <a:p>
            <a:pPr algn="r">
              <a:lnSpc>
                <a:spcPts val="3600"/>
              </a:lnSpc>
            </a:pPr>
            <a:endParaRPr lang="en-US" sz="3000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71798" y="9175546"/>
            <a:ext cx="1838140" cy="825436"/>
          </a:xfrm>
          <a:custGeom>
            <a:avLst/>
            <a:gdLst/>
            <a:ahLst/>
            <a:cxnLst/>
            <a:rect l="l" t="t" r="r" b="b"/>
            <a:pathLst>
              <a:path w="1838140" h="825436">
                <a:moveTo>
                  <a:pt x="0" y="0"/>
                </a:moveTo>
                <a:lnTo>
                  <a:pt x="1838141" y="0"/>
                </a:lnTo>
                <a:lnTo>
                  <a:pt x="1838141" y="825437"/>
                </a:lnTo>
                <a:lnTo>
                  <a:pt x="0" y="825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9" r="-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938530" y="9377764"/>
            <a:ext cx="5343523" cy="26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049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CITY OF HOUSTON ⋆ HOUSING AND COMMUNITY DEVELOPMENT DEPARTMENT</a:t>
            </a:r>
          </a:p>
        </p:txBody>
      </p:sp>
      <p:sp>
        <p:nvSpPr>
          <p:cNvPr id="4" name="AutoShape 4"/>
          <p:cNvSpPr/>
          <p:nvPr/>
        </p:nvSpPr>
        <p:spPr>
          <a:xfrm rot="5090408">
            <a:off x="14163503" y="9574870"/>
            <a:ext cx="476594" cy="0"/>
          </a:xfrm>
          <a:prstGeom prst="line">
            <a:avLst/>
          </a:prstGeom>
          <a:ln w="28575" cap="rnd">
            <a:solidFill>
              <a:srgbClr val="6ABA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5283291">
            <a:off x="2340405" y="1320105"/>
            <a:ext cx="1262790" cy="0"/>
          </a:xfrm>
          <a:prstGeom prst="line">
            <a:avLst/>
          </a:prstGeom>
          <a:ln w="28575" cap="rnd">
            <a:solidFill>
              <a:srgbClr val="A0C65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666332" y="9419749"/>
            <a:ext cx="542905" cy="331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049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Page ‹#›</a:t>
            </a:r>
          </a:p>
        </p:txBody>
      </p:sp>
      <p:sp>
        <p:nvSpPr>
          <p:cNvPr id="7" name="Freeform 7"/>
          <p:cNvSpPr/>
          <p:nvPr/>
        </p:nvSpPr>
        <p:spPr>
          <a:xfrm>
            <a:off x="16193698" y="0"/>
            <a:ext cx="800064" cy="10287000"/>
          </a:xfrm>
          <a:custGeom>
            <a:avLst/>
            <a:gdLst/>
            <a:ahLst/>
            <a:cxnLst/>
            <a:rect l="l" t="t" r="r" b="b"/>
            <a:pathLst>
              <a:path w="800064" h="10287000">
                <a:moveTo>
                  <a:pt x="0" y="0"/>
                </a:moveTo>
                <a:lnTo>
                  <a:pt x="800064" y="0"/>
                </a:lnTo>
                <a:lnTo>
                  <a:pt x="8000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8" b="-15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857500" y="571500"/>
            <a:ext cx="457200" cy="1524000"/>
            <a:chOff x="0" y="0"/>
            <a:chExt cx="433493" cy="14449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3451" cy="1445006"/>
            </a:xfrm>
            <a:custGeom>
              <a:avLst/>
              <a:gdLst/>
              <a:ahLst/>
              <a:cxnLst/>
              <a:rect l="l" t="t" r="r" b="b"/>
              <a:pathLst>
                <a:path w="433451" h="1445006">
                  <a:moveTo>
                    <a:pt x="0" y="0"/>
                  </a:moveTo>
                  <a:lnTo>
                    <a:pt x="433451" y="0"/>
                  </a:lnTo>
                  <a:lnTo>
                    <a:pt x="433451" y="1445006"/>
                  </a:lnTo>
                  <a:lnTo>
                    <a:pt x="0" y="14450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 descr="A city street with cars and buildings  Description automatically generated"/>
          <p:cNvSpPr/>
          <p:nvPr/>
        </p:nvSpPr>
        <p:spPr>
          <a:xfrm>
            <a:off x="2286000" y="0"/>
            <a:ext cx="13716000" cy="8915400"/>
          </a:xfrm>
          <a:custGeom>
            <a:avLst/>
            <a:gdLst/>
            <a:ahLst/>
            <a:cxnLst/>
            <a:rect l="l" t="t" r="r" b="b"/>
            <a:pathLst>
              <a:path w="13716000" h="8915400">
                <a:moveTo>
                  <a:pt x="0" y="0"/>
                </a:moveTo>
                <a:lnTo>
                  <a:pt x="13716000" y="0"/>
                </a:lnTo>
                <a:lnTo>
                  <a:pt x="13716000" y="8915400"/>
                </a:lnTo>
                <a:lnTo>
                  <a:pt x="0" y="8915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82" b="-128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2286000" y="3328987"/>
            <a:ext cx="13716000" cy="4000500"/>
            <a:chOff x="0" y="0"/>
            <a:chExt cx="13004800" cy="37930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04800" cy="3793109"/>
            </a:xfrm>
            <a:custGeom>
              <a:avLst/>
              <a:gdLst/>
              <a:ahLst/>
              <a:cxnLst/>
              <a:rect l="l" t="t" r="r" b="b"/>
              <a:pathLst>
                <a:path w="13004800" h="3793109">
                  <a:moveTo>
                    <a:pt x="0" y="0"/>
                  </a:moveTo>
                  <a:lnTo>
                    <a:pt x="13004800" y="0"/>
                  </a:lnTo>
                  <a:lnTo>
                    <a:pt x="13004800" y="3793109"/>
                  </a:lnTo>
                  <a:lnTo>
                    <a:pt x="0" y="3793109"/>
                  </a:lnTo>
                  <a:close/>
                </a:path>
              </a:pathLst>
            </a:custGeom>
            <a:solidFill>
              <a:srgbClr val="009FD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443288" y="4278953"/>
            <a:ext cx="11401425" cy="1567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Homebuyer Programs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71798" y="9175546"/>
            <a:ext cx="1838140" cy="825436"/>
          </a:xfrm>
          <a:custGeom>
            <a:avLst/>
            <a:gdLst/>
            <a:ahLst/>
            <a:cxnLst/>
            <a:rect l="l" t="t" r="r" b="b"/>
            <a:pathLst>
              <a:path w="1838140" h="825436">
                <a:moveTo>
                  <a:pt x="0" y="0"/>
                </a:moveTo>
                <a:lnTo>
                  <a:pt x="1838141" y="0"/>
                </a:lnTo>
                <a:lnTo>
                  <a:pt x="1838141" y="825437"/>
                </a:lnTo>
                <a:lnTo>
                  <a:pt x="0" y="825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9" r="-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938530" y="9377764"/>
            <a:ext cx="5343523" cy="26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049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CITY OF HOUSTON ⋆ HOUSING AND COMMUNITY DEVELOPMENT DEPARTMENT</a:t>
            </a:r>
          </a:p>
        </p:txBody>
      </p:sp>
      <p:sp>
        <p:nvSpPr>
          <p:cNvPr id="4" name="AutoShape 4"/>
          <p:cNvSpPr/>
          <p:nvPr/>
        </p:nvSpPr>
        <p:spPr>
          <a:xfrm rot="5090408">
            <a:off x="14163503" y="9574870"/>
            <a:ext cx="476594" cy="0"/>
          </a:xfrm>
          <a:prstGeom prst="line">
            <a:avLst/>
          </a:prstGeom>
          <a:ln w="28575" cap="rnd">
            <a:solidFill>
              <a:srgbClr val="6ABA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5283291">
            <a:off x="2340405" y="1320105"/>
            <a:ext cx="1262790" cy="0"/>
          </a:xfrm>
          <a:prstGeom prst="line">
            <a:avLst/>
          </a:prstGeom>
          <a:ln w="28575" cap="rnd">
            <a:solidFill>
              <a:srgbClr val="A0C65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666332" y="9419749"/>
            <a:ext cx="542905" cy="331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049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Page ‹#›</a:t>
            </a:r>
          </a:p>
        </p:txBody>
      </p:sp>
      <p:sp>
        <p:nvSpPr>
          <p:cNvPr id="7" name="Freeform 7"/>
          <p:cNvSpPr/>
          <p:nvPr/>
        </p:nvSpPr>
        <p:spPr>
          <a:xfrm>
            <a:off x="16193698" y="0"/>
            <a:ext cx="800064" cy="10287000"/>
          </a:xfrm>
          <a:custGeom>
            <a:avLst/>
            <a:gdLst/>
            <a:ahLst/>
            <a:cxnLst/>
            <a:rect l="l" t="t" r="r" b="b"/>
            <a:pathLst>
              <a:path w="800064" h="10287000">
                <a:moveTo>
                  <a:pt x="0" y="0"/>
                </a:moveTo>
                <a:lnTo>
                  <a:pt x="800064" y="0"/>
                </a:lnTo>
                <a:lnTo>
                  <a:pt x="8000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8" b="-15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857500" y="723900"/>
            <a:ext cx="342900" cy="1371600"/>
            <a:chOff x="0" y="0"/>
            <a:chExt cx="325120" cy="13004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5120" cy="1300480"/>
            </a:xfrm>
            <a:custGeom>
              <a:avLst/>
              <a:gdLst/>
              <a:ahLst/>
              <a:cxnLst/>
              <a:rect l="l" t="t" r="r" b="b"/>
              <a:pathLst>
                <a:path w="325120" h="1300480">
                  <a:moveTo>
                    <a:pt x="0" y="0"/>
                  </a:moveTo>
                  <a:lnTo>
                    <a:pt x="325120" y="0"/>
                  </a:lnTo>
                  <a:lnTo>
                    <a:pt x="325120" y="1300480"/>
                  </a:lnTo>
                  <a:lnTo>
                    <a:pt x="0" y="130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582900" y="9810751"/>
            <a:ext cx="290513" cy="41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9"/>
              </a:lnSpc>
            </a:pPr>
            <a:r>
              <a:rPr lang="en-US" sz="134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63590" y="1783990"/>
            <a:ext cx="7207489" cy="429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8864" lvl="1" indent="-154432" algn="l">
              <a:lnSpc>
                <a:spcPts val="4320"/>
              </a:lnSpc>
              <a:buFont typeface="Arial"/>
              <a:buChar char="•"/>
            </a:pPr>
            <a:r>
              <a:rPr lang="en-US" sz="23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Funding Source: Uptown TIRZ Bond</a:t>
            </a:r>
          </a:p>
          <a:p>
            <a:pPr marL="308864" lvl="1" indent="-154432" algn="l">
              <a:lnSpc>
                <a:spcPts val="4320"/>
              </a:lnSpc>
              <a:buFont typeface="Arial"/>
              <a:buChar char="•"/>
            </a:pPr>
            <a:r>
              <a:rPr lang="en-US" sz="23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Award funds to for-profit and non-profit </a:t>
            </a:r>
          </a:p>
          <a:p>
            <a:pPr marL="308864" lvl="1" indent="-154432" algn="l">
              <a:lnSpc>
                <a:spcPts val="4320"/>
              </a:lnSpc>
              <a:buFont typeface="Arial"/>
              <a:buChar char="•"/>
            </a:pPr>
            <a:r>
              <a:rPr lang="en-US" sz="23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Single-Family Home Communities </a:t>
            </a:r>
          </a:p>
          <a:p>
            <a:pPr marL="956056" lvl="2" indent="-318685" algn="l">
              <a:lnSpc>
                <a:spcPts val="3779"/>
              </a:lnSpc>
              <a:buFont typeface="Arial"/>
              <a:buChar char="⚬"/>
            </a:pPr>
            <a:r>
              <a:rPr lang="en-US" sz="20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 120% AMI Homebuyers</a:t>
            </a:r>
          </a:p>
          <a:p>
            <a:pPr marL="308864" lvl="1" indent="-154432" algn="l">
              <a:lnSpc>
                <a:spcPts val="4320"/>
              </a:lnSpc>
              <a:buFont typeface="Arial"/>
              <a:buChar char="•"/>
            </a:pPr>
            <a:r>
              <a:rPr lang="en-US" sz="23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Sales prices vary based on the development</a:t>
            </a:r>
          </a:p>
          <a:p>
            <a:pPr marL="308864" lvl="1" indent="-154432" algn="l">
              <a:lnSpc>
                <a:spcPts val="4320"/>
              </a:lnSpc>
              <a:buFont typeface="Arial"/>
              <a:buChar char="•"/>
            </a:pPr>
            <a:r>
              <a:rPr lang="en-US" sz="23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Affordability Period - 5 Years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24716" y="331693"/>
            <a:ext cx="12087225" cy="168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799" b="1">
                <a:solidFill>
                  <a:srgbClr val="0067AC"/>
                </a:solidFill>
                <a:latin typeface="Arial Bold"/>
                <a:ea typeface="Arial Bold"/>
                <a:cs typeface="Arial Bold"/>
                <a:sym typeface="Arial Bold"/>
              </a:rPr>
              <a:t>Affordable Home Development Program (AHDP)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286000" y="8209429"/>
            <a:ext cx="13716000" cy="726137"/>
            <a:chOff x="0" y="0"/>
            <a:chExt cx="13004800" cy="6884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004800" cy="688467"/>
            </a:xfrm>
            <a:custGeom>
              <a:avLst/>
              <a:gdLst/>
              <a:ahLst/>
              <a:cxnLst/>
              <a:rect l="l" t="t" r="r" b="b"/>
              <a:pathLst>
                <a:path w="13004800" h="688467">
                  <a:moveTo>
                    <a:pt x="0" y="0"/>
                  </a:moveTo>
                  <a:lnTo>
                    <a:pt x="13004800" y="0"/>
                  </a:lnTo>
                  <a:lnTo>
                    <a:pt x="13004800" y="688467"/>
                  </a:lnTo>
                  <a:lnTo>
                    <a:pt x="0" y="688467"/>
                  </a:lnTo>
                  <a:close/>
                </a:path>
              </a:pathLst>
            </a:custGeom>
            <a:solidFill>
              <a:srgbClr val="009FD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496688" y="6398822"/>
            <a:ext cx="1622232" cy="1313960"/>
          </a:xfrm>
          <a:custGeom>
            <a:avLst/>
            <a:gdLst/>
            <a:ahLst/>
            <a:cxnLst/>
            <a:rect l="l" t="t" r="r" b="b"/>
            <a:pathLst>
              <a:path w="1622232" h="1313960">
                <a:moveTo>
                  <a:pt x="0" y="0"/>
                </a:moveTo>
                <a:lnTo>
                  <a:pt x="1622232" y="0"/>
                </a:lnTo>
                <a:lnTo>
                  <a:pt x="1622232" y="1313959"/>
                </a:lnTo>
                <a:lnTo>
                  <a:pt x="0" y="1313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294" r="-31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352527" y="6398820"/>
            <a:ext cx="1669575" cy="1316787"/>
          </a:xfrm>
          <a:custGeom>
            <a:avLst/>
            <a:gdLst/>
            <a:ahLst/>
            <a:cxnLst/>
            <a:rect l="l" t="t" r="r" b="b"/>
            <a:pathLst>
              <a:path w="1669575" h="1316787">
                <a:moveTo>
                  <a:pt x="0" y="0"/>
                </a:moveTo>
                <a:lnTo>
                  <a:pt x="1669575" y="0"/>
                </a:lnTo>
                <a:lnTo>
                  <a:pt x="1669575" y="1316787"/>
                </a:lnTo>
                <a:lnTo>
                  <a:pt x="0" y="1316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160" r="-291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365684" y="6398820"/>
            <a:ext cx="1717083" cy="1303771"/>
          </a:xfrm>
          <a:custGeom>
            <a:avLst/>
            <a:gdLst/>
            <a:ahLst/>
            <a:cxnLst/>
            <a:rect l="l" t="t" r="r" b="b"/>
            <a:pathLst>
              <a:path w="1717083" h="1303771">
                <a:moveTo>
                  <a:pt x="0" y="0"/>
                </a:moveTo>
                <a:lnTo>
                  <a:pt x="1717083" y="0"/>
                </a:lnTo>
                <a:lnTo>
                  <a:pt x="1717083" y="1303771"/>
                </a:lnTo>
                <a:lnTo>
                  <a:pt x="0" y="13037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513" r="-255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227904" y="6412258"/>
            <a:ext cx="1722203" cy="1371580"/>
          </a:xfrm>
          <a:custGeom>
            <a:avLst/>
            <a:gdLst/>
            <a:ahLst/>
            <a:cxnLst/>
            <a:rect l="l" t="t" r="r" b="b"/>
            <a:pathLst>
              <a:path w="1722203" h="1371580">
                <a:moveTo>
                  <a:pt x="0" y="0"/>
                </a:moveTo>
                <a:lnTo>
                  <a:pt x="1722202" y="0"/>
                </a:lnTo>
                <a:lnTo>
                  <a:pt x="1722202" y="1371581"/>
                </a:lnTo>
                <a:lnTo>
                  <a:pt x="0" y="13715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353" r="-293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4136964" y="6412257"/>
            <a:ext cx="1692570" cy="1358140"/>
          </a:xfrm>
          <a:custGeom>
            <a:avLst/>
            <a:gdLst/>
            <a:ahLst/>
            <a:cxnLst/>
            <a:rect l="l" t="t" r="r" b="b"/>
            <a:pathLst>
              <a:path w="1692570" h="1358140">
                <a:moveTo>
                  <a:pt x="0" y="0"/>
                </a:moveTo>
                <a:lnTo>
                  <a:pt x="1692570" y="0"/>
                </a:lnTo>
                <a:lnTo>
                  <a:pt x="1692570" y="1358141"/>
                </a:lnTo>
                <a:lnTo>
                  <a:pt x="0" y="13581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537" r="-305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8266300" y="6398820"/>
            <a:ext cx="1804057" cy="1319611"/>
          </a:xfrm>
          <a:custGeom>
            <a:avLst/>
            <a:gdLst/>
            <a:ahLst/>
            <a:cxnLst/>
            <a:rect l="l" t="t" r="r" b="b"/>
            <a:pathLst>
              <a:path w="1804057" h="1319611">
                <a:moveTo>
                  <a:pt x="0" y="0"/>
                </a:moveTo>
                <a:lnTo>
                  <a:pt x="1804058" y="0"/>
                </a:lnTo>
                <a:lnTo>
                  <a:pt x="1804058" y="1319611"/>
                </a:lnTo>
                <a:lnTo>
                  <a:pt x="0" y="13196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3816" r="-238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288569" y="6398820"/>
            <a:ext cx="1692570" cy="1371579"/>
          </a:xfrm>
          <a:custGeom>
            <a:avLst/>
            <a:gdLst/>
            <a:ahLst/>
            <a:cxnLst/>
            <a:rect l="l" t="t" r="r" b="b"/>
            <a:pathLst>
              <a:path w="1692570" h="1371579">
                <a:moveTo>
                  <a:pt x="0" y="0"/>
                </a:moveTo>
                <a:lnTo>
                  <a:pt x="1692570" y="0"/>
                </a:lnTo>
                <a:lnTo>
                  <a:pt x="1692570" y="1371579"/>
                </a:lnTo>
                <a:lnTo>
                  <a:pt x="0" y="13715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0450" r="-304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9717885" y="2083338"/>
            <a:ext cx="3274233" cy="2217054"/>
          </a:xfrm>
          <a:custGeom>
            <a:avLst/>
            <a:gdLst/>
            <a:ahLst/>
            <a:cxnLst/>
            <a:rect l="l" t="t" r="r" b="b"/>
            <a:pathLst>
              <a:path w="3274233" h="2217054">
                <a:moveTo>
                  <a:pt x="0" y="0"/>
                </a:moveTo>
                <a:lnTo>
                  <a:pt x="3274233" y="0"/>
                </a:lnTo>
                <a:lnTo>
                  <a:pt x="3274233" y="2217054"/>
                </a:lnTo>
                <a:lnTo>
                  <a:pt x="0" y="22170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2586623" y="4091043"/>
            <a:ext cx="3192452" cy="2104912"/>
          </a:xfrm>
          <a:custGeom>
            <a:avLst/>
            <a:gdLst/>
            <a:ahLst/>
            <a:cxnLst/>
            <a:rect l="l" t="t" r="r" b="b"/>
            <a:pathLst>
              <a:path w="3192452" h="2104912">
                <a:moveTo>
                  <a:pt x="0" y="0"/>
                </a:moveTo>
                <a:lnTo>
                  <a:pt x="3192451" y="0"/>
                </a:lnTo>
                <a:lnTo>
                  <a:pt x="3192451" y="2104912"/>
                </a:lnTo>
                <a:lnTo>
                  <a:pt x="0" y="2104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71798" y="9175546"/>
            <a:ext cx="1838140" cy="825436"/>
          </a:xfrm>
          <a:custGeom>
            <a:avLst/>
            <a:gdLst/>
            <a:ahLst/>
            <a:cxnLst/>
            <a:rect l="l" t="t" r="r" b="b"/>
            <a:pathLst>
              <a:path w="1838140" h="825436">
                <a:moveTo>
                  <a:pt x="0" y="0"/>
                </a:moveTo>
                <a:lnTo>
                  <a:pt x="1838141" y="0"/>
                </a:lnTo>
                <a:lnTo>
                  <a:pt x="1838141" y="825437"/>
                </a:lnTo>
                <a:lnTo>
                  <a:pt x="0" y="825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9" r="-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938530" y="9377764"/>
            <a:ext cx="5343523" cy="26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049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CITY OF HOUSTON ⋆ HOUSING AND COMMUNITY DEVELOPMENT DEPARTMENT</a:t>
            </a:r>
          </a:p>
        </p:txBody>
      </p:sp>
      <p:sp>
        <p:nvSpPr>
          <p:cNvPr id="4" name="AutoShape 4"/>
          <p:cNvSpPr/>
          <p:nvPr/>
        </p:nvSpPr>
        <p:spPr>
          <a:xfrm rot="5090408">
            <a:off x="14163503" y="9574870"/>
            <a:ext cx="476594" cy="0"/>
          </a:xfrm>
          <a:prstGeom prst="line">
            <a:avLst/>
          </a:prstGeom>
          <a:ln w="28575" cap="rnd">
            <a:solidFill>
              <a:srgbClr val="6ABA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5283291">
            <a:off x="2340405" y="1320105"/>
            <a:ext cx="1262790" cy="0"/>
          </a:xfrm>
          <a:prstGeom prst="line">
            <a:avLst/>
          </a:prstGeom>
          <a:ln w="28575" cap="rnd">
            <a:solidFill>
              <a:srgbClr val="A0C65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666332" y="9419749"/>
            <a:ext cx="542905" cy="331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049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Page ‹#›</a:t>
            </a:r>
          </a:p>
        </p:txBody>
      </p:sp>
      <p:sp>
        <p:nvSpPr>
          <p:cNvPr id="7" name="Freeform 7"/>
          <p:cNvSpPr/>
          <p:nvPr/>
        </p:nvSpPr>
        <p:spPr>
          <a:xfrm>
            <a:off x="16193698" y="0"/>
            <a:ext cx="800064" cy="10287000"/>
          </a:xfrm>
          <a:custGeom>
            <a:avLst/>
            <a:gdLst/>
            <a:ahLst/>
            <a:cxnLst/>
            <a:rect l="l" t="t" r="r" b="b"/>
            <a:pathLst>
              <a:path w="800064" h="10287000">
                <a:moveTo>
                  <a:pt x="0" y="0"/>
                </a:moveTo>
                <a:lnTo>
                  <a:pt x="800064" y="0"/>
                </a:lnTo>
                <a:lnTo>
                  <a:pt x="8000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8" b="-15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857500" y="723900"/>
            <a:ext cx="342900" cy="1371600"/>
            <a:chOff x="0" y="0"/>
            <a:chExt cx="325120" cy="13004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5120" cy="1300480"/>
            </a:xfrm>
            <a:custGeom>
              <a:avLst/>
              <a:gdLst/>
              <a:ahLst/>
              <a:cxnLst/>
              <a:rect l="l" t="t" r="r" b="b"/>
              <a:pathLst>
                <a:path w="325120" h="1300480">
                  <a:moveTo>
                    <a:pt x="0" y="0"/>
                  </a:moveTo>
                  <a:lnTo>
                    <a:pt x="325120" y="0"/>
                  </a:lnTo>
                  <a:lnTo>
                    <a:pt x="325120" y="1300480"/>
                  </a:lnTo>
                  <a:lnTo>
                    <a:pt x="0" y="130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582900" y="9810751"/>
            <a:ext cx="290513" cy="41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9"/>
              </a:lnSpc>
            </a:pPr>
            <a:r>
              <a:rPr lang="en-US" sz="134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11" name="Freeform 11" descr="A house with a lawn and trees  Description automatically generated"/>
          <p:cNvSpPr/>
          <p:nvPr/>
        </p:nvSpPr>
        <p:spPr>
          <a:xfrm>
            <a:off x="9622227" y="895602"/>
            <a:ext cx="5438722" cy="3623548"/>
          </a:xfrm>
          <a:custGeom>
            <a:avLst/>
            <a:gdLst/>
            <a:ahLst/>
            <a:cxnLst/>
            <a:rect l="l" t="t" r="r" b="b"/>
            <a:pathLst>
              <a:path w="5438722" h="3623548">
                <a:moveTo>
                  <a:pt x="0" y="0"/>
                </a:moveTo>
                <a:lnTo>
                  <a:pt x="5438722" y="0"/>
                </a:lnTo>
                <a:lnTo>
                  <a:pt x="5438722" y="3623548"/>
                </a:lnTo>
                <a:lnTo>
                  <a:pt x="0" y="3623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 descr="A white house with a brown roof  Description automatically generated"/>
          <p:cNvSpPr/>
          <p:nvPr/>
        </p:nvSpPr>
        <p:spPr>
          <a:xfrm>
            <a:off x="3227049" y="895604"/>
            <a:ext cx="5743611" cy="3623548"/>
          </a:xfrm>
          <a:custGeom>
            <a:avLst/>
            <a:gdLst/>
            <a:ahLst/>
            <a:cxnLst/>
            <a:rect l="l" t="t" r="r" b="b"/>
            <a:pathLst>
              <a:path w="5743611" h="3623548">
                <a:moveTo>
                  <a:pt x="0" y="0"/>
                </a:moveTo>
                <a:lnTo>
                  <a:pt x="5743611" y="0"/>
                </a:lnTo>
                <a:lnTo>
                  <a:pt x="5743611" y="3623548"/>
                </a:lnTo>
                <a:lnTo>
                  <a:pt x="0" y="36235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18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 descr="A room with stairs and a couch  Description automatically generated"/>
          <p:cNvSpPr/>
          <p:nvPr/>
        </p:nvSpPr>
        <p:spPr>
          <a:xfrm>
            <a:off x="3227049" y="5143500"/>
            <a:ext cx="5743611" cy="3623549"/>
          </a:xfrm>
          <a:custGeom>
            <a:avLst/>
            <a:gdLst/>
            <a:ahLst/>
            <a:cxnLst/>
            <a:rect l="l" t="t" r="r" b="b"/>
            <a:pathLst>
              <a:path w="5743611" h="3623549">
                <a:moveTo>
                  <a:pt x="0" y="0"/>
                </a:moveTo>
                <a:lnTo>
                  <a:pt x="5743611" y="0"/>
                </a:lnTo>
                <a:lnTo>
                  <a:pt x="5743611" y="3623548"/>
                </a:lnTo>
                <a:lnTo>
                  <a:pt x="0" y="36235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62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 descr="A row of houses with flags  Description automatically generated"/>
          <p:cNvSpPr/>
          <p:nvPr/>
        </p:nvSpPr>
        <p:spPr>
          <a:xfrm>
            <a:off x="9622227" y="5143500"/>
            <a:ext cx="5438722" cy="3694832"/>
          </a:xfrm>
          <a:custGeom>
            <a:avLst/>
            <a:gdLst/>
            <a:ahLst/>
            <a:cxnLst/>
            <a:rect l="l" t="t" r="r" b="b"/>
            <a:pathLst>
              <a:path w="5438722" h="3694832">
                <a:moveTo>
                  <a:pt x="0" y="0"/>
                </a:moveTo>
                <a:lnTo>
                  <a:pt x="5438722" y="0"/>
                </a:lnTo>
                <a:lnTo>
                  <a:pt x="5438722" y="3694832"/>
                </a:lnTo>
                <a:lnTo>
                  <a:pt x="0" y="369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148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71798" y="9175546"/>
            <a:ext cx="1838140" cy="825436"/>
          </a:xfrm>
          <a:custGeom>
            <a:avLst/>
            <a:gdLst/>
            <a:ahLst/>
            <a:cxnLst/>
            <a:rect l="l" t="t" r="r" b="b"/>
            <a:pathLst>
              <a:path w="1838140" h="825436">
                <a:moveTo>
                  <a:pt x="0" y="0"/>
                </a:moveTo>
                <a:lnTo>
                  <a:pt x="1838141" y="0"/>
                </a:lnTo>
                <a:lnTo>
                  <a:pt x="1838141" y="825437"/>
                </a:lnTo>
                <a:lnTo>
                  <a:pt x="0" y="825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9" r="-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938530" y="9377764"/>
            <a:ext cx="5343523" cy="26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049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CITY OF HOUSTON ⋆ HOUSING AND COMMUNITY DEVELOPMENT DEPARTMENT</a:t>
            </a:r>
          </a:p>
        </p:txBody>
      </p:sp>
      <p:sp>
        <p:nvSpPr>
          <p:cNvPr id="4" name="AutoShape 4"/>
          <p:cNvSpPr/>
          <p:nvPr/>
        </p:nvSpPr>
        <p:spPr>
          <a:xfrm rot="5090408">
            <a:off x="14163503" y="9574870"/>
            <a:ext cx="476594" cy="0"/>
          </a:xfrm>
          <a:prstGeom prst="line">
            <a:avLst/>
          </a:prstGeom>
          <a:ln w="28575" cap="rnd">
            <a:solidFill>
              <a:srgbClr val="6ABA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5283291">
            <a:off x="2340405" y="1320105"/>
            <a:ext cx="1262790" cy="0"/>
          </a:xfrm>
          <a:prstGeom prst="line">
            <a:avLst/>
          </a:prstGeom>
          <a:ln w="28575" cap="rnd">
            <a:solidFill>
              <a:srgbClr val="A0C65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666332" y="9419749"/>
            <a:ext cx="542905" cy="331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049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Page ‹#›</a:t>
            </a:r>
          </a:p>
        </p:txBody>
      </p:sp>
      <p:sp>
        <p:nvSpPr>
          <p:cNvPr id="7" name="Freeform 7"/>
          <p:cNvSpPr/>
          <p:nvPr/>
        </p:nvSpPr>
        <p:spPr>
          <a:xfrm>
            <a:off x="16193698" y="0"/>
            <a:ext cx="800064" cy="10287000"/>
          </a:xfrm>
          <a:custGeom>
            <a:avLst/>
            <a:gdLst/>
            <a:ahLst/>
            <a:cxnLst/>
            <a:rect l="l" t="t" r="r" b="b"/>
            <a:pathLst>
              <a:path w="800064" h="10287000">
                <a:moveTo>
                  <a:pt x="0" y="0"/>
                </a:moveTo>
                <a:lnTo>
                  <a:pt x="800064" y="0"/>
                </a:lnTo>
                <a:lnTo>
                  <a:pt x="8000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8" b="-15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857500" y="723900"/>
            <a:ext cx="342900" cy="1371600"/>
            <a:chOff x="0" y="0"/>
            <a:chExt cx="325120" cy="13004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5120" cy="1300480"/>
            </a:xfrm>
            <a:custGeom>
              <a:avLst/>
              <a:gdLst/>
              <a:ahLst/>
              <a:cxnLst/>
              <a:rect l="l" t="t" r="r" b="b"/>
              <a:pathLst>
                <a:path w="325120" h="1300480">
                  <a:moveTo>
                    <a:pt x="0" y="0"/>
                  </a:moveTo>
                  <a:lnTo>
                    <a:pt x="325120" y="0"/>
                  </a:lnTo>
                  <a:lnTo>
                    <a:pt x="325120" y="1300480"/>
                  </a:lnTo>
                  <a:lnTo>
                    <a:pt x="0" y="130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582900" y="9810751"/>
            <a:ext cx="290513" cy="41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9"/>
              </a:lnSpc>
            </a:pPr>
            <a:r>
              <a:rPr lang="en-US" sz="134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80410" y="860290"/>
            <a:ext cx="12087225" cy="1145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2"/>
              </a:lnSpc>
            </a:pPr>
            <a:r>
              <a:rPr lang="en-US" sz="4185" b="1">
                <a:solidFill>
                  <a:srgbClr val="0067AC"/>
                </a:solidFill>
                <a:latin typeface="Arial Bold"/>
                <a:ea typeface="Arial Bold"/>
                <a:cs typeface="Arial Bold"/>
                <a:sym typeface="Arial Bold"/>
              </a:rPr>
              <a:t>   New Home Development Program (NHDP)</a:t>
            </a:r>
          </a:p>
          <a:p>
            <a:pPr algn="ctr">
              <a:lnSpc>
                <a:spcPts val="5022"/>
              </a:lnSpc>
            </a:pPr>
            <a:endParaRPr lang="en-US" sz="4185" b="1">
              <a:solidFill>
                <a:srgbClr val="0067AC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173433" y="1839386"/>
            <a:ext cx="11941134" cy="5468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7472" lvl="1" indent="-173736" algn="l">
              <a:lnSpc>
                <a:spcPts val="3239"/>
              </a:lnSpc>
              <a:buFont typeface="Arial"/>
              <a:buChar char="•"/>
            </a:pPr>
            <a:r>
              <a:rPr lang="en-US" sz="26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Funding Sources</a:t>
            </a:r>
          </a:p>
          <a:p>
            <a:pPr marL="1033272" lvl="2" indent="-344424" algn="l">
              <a:lnSpc>
                <a:spcPts val="3239"/>
              </a:lnSpc>
              <a:buFont typeface="Arial"/>
              <a:buChar char="⚬"/>
            </a:pPr>
            <a:r>
              <a:rPr lang="en-US" sz="26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Uptown TIRZ Bond</a:t>
            </a:r>
          </a:p>
          <a:p>
            <a:pPr marL="1033272" lvl="2" indent="-344424" algn="l">
              <a:lnSpc>
                <a:spcPts val="3239"/>
              </a:lnSpc>
              <a:buFont typeface="Arial"/>
              <a:buChar char="⚬"/>
            </a:pPr>
            <a:r>
              <a:rPr lang="en-US" sz="26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TIRZ-Affordable Housing Set Aside</a:t>
            </a:r>
          </a:p>
          <a:p>
            <a:pPr marL="1033272" lvl="2" indent="-344424" algn="l">
              <a:lnSpc>
                <a:spcPts val="3239"/>
              </a:lnSpc>
            </a:pPr>
            <a:endParaRPr lang="en-US" sz="2699" b="1">
              <a:solidFill>
                <a:srgbClr val="2F2F2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7472" lvl="1" indent="-173736" algn="l">
              <a:lnSpc>
                <a:spcPts val="3239"/>
              </a:lnSpc>
              <a:buFont typeface="Arial"/>
              <a:buChar char="•"/>
            </a:pPr>
            <a:r>
              <a:rPr lang="en-US" sz="26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HCD works with construction contractors and the Houston Land Bank for the development of affordable single-family homes to be sold to families earning up to 80% of AMI</a:t>
            </a:r>
          </a:p>
          <a:p>
            <a:pPr marL="347472" lvl="1" indent="-173736" algn="l">
              <a:lnSpc>
                <a:spcPts val="3239"/>
              </a:lnSpc>
            </a:pPr>
            <a:endParaRPr lang="en-US" sz="2699" b="1">
              <a:solidFill>
                <a:srgbClr val="2F2F2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7472" lvl="1" indent="-173736" algn="l">
              <a:lnSpc>
                <a:spcPts val="3239"/>
              </a:lnSpc>
              <a:buFont typeface="Arial"/>
              <a:buChar char="•"/>
            </a:pPr>
            <a:r>
              <a:rPr lang="en-US" sz="26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Sales prices range from $207,000 to $225,000 with up to $50,000 in subsidy to the buyer</a:t>
            </a:r>
          </a:p>
          <a:p>
            <a:pPr marL="347472" lvl="1" indent="-173736" algn="l">
              <a:lnSpc>
                <a:spcPts val="3239"/>
              </a:lnSpc>
            </a:pPr>
            <a:endParaRPr lang="en-US" sz="2699" b="1">
              <a:solidFill>
                <a:srgbClr val="2F2F2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47472" lvl="1" indent="-173736" algn="l">
              <a:lnSpc>
                <a:spcPts val="3239"/>
              </a:lnSpc>
              <a:buFont typeface="Arial"/>
              <a:buChar char="•"/>
            </a:pPr>
            <a:r>
              <a:rPr lang="en-US" sz="2699" b="1">
                <a:solidFill>
                  <a:srgbClr val="2F2F2F"/>
                </a:solidFill>
                <a:latin typeface="Arial Bold"/>
                <a:ea typeface="Arial Bold"/>
                <a:cs typeface="Arial Bold"/>
                <a:sym typeface="Arial Bold"/>
              </a:rPr>
              <a:t>Affordability Period varies from 2.5 years to 15 years based on amount of subsidy for the buyer </a:t>
            </a:r>
          </a:p>
        </p:txBody>
      </p:sp>
      <p:sp>
        <p:nvSpPr>
          <p:cNvPr id="13" name="AutoShape 13"/>
          <p:cNvSpPr/>
          <p:nvPr/>
        </p:nvSpPr>
        <p:spPr>
          <a:xfrm rot="35568">
            <a:off x="10405274" y="6929396"/>
            <a:ext cx="3682450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286000" y="7728621"/>
            <a:ext cx="13716000" cy="726137"/>
            <a:chOff x="0" y="0"/>
            <a:chExt cx="13004800" cy="68848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004800" cy="688467"/>
            </a:xfrm>
            <a:custGeom>
              <a:avLst/>
              <a:gdLst/>
              <a:ahLst/>
              <a:cxnLst/>
              <a:rect l="l" t="t" r="r" b="b"/>
              <a:pathLst>
                <a:path w="13004800" h="688467">
                  <a:moveTo>
                    <a:pt x="0" y="0"/>
                  </a:moveTo>
                  <a:lnTo>
                    <a:pt x="13004800" y="0"/>
                  </a:lnTo>
                  <a:lnTo>
                    <a:pt x="13004800" y="688467"/>
                  </a:lnTo>
                  <a:lnTo>
                    <a:pt x="0" y="688467"/>
                  </a:lnTo>
                  <a:close/>
                </a:path>
              </a:pathLst>
            </a:custGeom>
            <a:solidFill>
              <a:srgbClr val="009FDA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719</Words>
  <Application>Microsoft Office PowerPoint</Application>
  <PresentationFormat>Custom</PresentationFormat>
  <Paragraphs>122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Calibri</vt:lpstr>
      <vt:lpstr>Arial</vt:lpstr>
      <vt:lpstr>DM Sans</vt:lpstr>
      <vt:lpstr>Horizon</vt:lpstr>
      <vt:lpstr>Arial Bold</vt:lpstr>
      <vt:lpstr>DM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FAH Summit</dc:title>
  <cp:lastModifiedBy>Leota, Stephani-Nicole - CNL</cp:lastModifiedBy>
  <cp:revision>2</cp:revision>
  <dcterms:created xsi:type="dcterms:W3CDTF">2006-08-16T00:00:00Z</dcterms:created>
  <dcterms:modified xsi:type="dcterms:W3CDTF">2024-10-14T14:23:55Z</dcterms:modified>
  <dc:identifier>DAGTStutwBc</dc:identifier>
</cp:coreProperties>
</file>