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9" r:id="rId3"/>
    <p:sldId id="260" r:id="rId4"/>
    <p:sldId id="262" r:id="rId5"/>
    <p:sldId id="263" r:id="rId6"/>
    <p:sldId id="264" r:id="rId7"/>
    <p:sldId id="282" r:id="rId8"/>
    <p:sldId id="266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77" r:id="rId1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86131" autoAdjust="0"/>
  </p:normalViewPr>
  <p:slideViewPr>
    <p:cSldViewPr>
      <p:cViewPr varScale="1">
        <p:scale>
          <a:sx n="98" d="100"/>
          <a:sy n="98" d="100"/>
        </p:scale>
        <p:origin x="21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CFDF230-E653-4CFB-BC22-DA76B7FC9723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5F87F87-6D67-4B77-8EB3-60F426748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67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7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66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24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33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96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7F87-6D67-4B77-8EB3-60F426748B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4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3532E24-6713-4E5B-88DC-358F77696961}" type="datetimeFigureOut">
              <a:rPr lang="en-US" smtClean="0"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5ED5294-667B-4D31-B4E7-CFDBE3F73E7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sd@houstontx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90800"/>
            <a:ext cx="3429000" cy="1955800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 Setting Designations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5257800"/>
            <a:ext cx="3309803" cy="68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 A. Wooten Jr. </a:t>
            </a:r>
          </a:p>
          <a:p>
            <a:r>
              <a:rPr lang="en-US" dirty="0"/>
              <a:t>Program Manager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" y="1981200"/>
            <a:ext cx="4409267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 descr="HPW-Horiz-RGB-Multi-LoRes">
            <a:extLst>
              <a:ext uri="{FF2B5EF4-FFF2-40B4-BE49-F238E27FC236}">
                <a16:creationId xmlns:a16="http://schemas.microsoft.com/office/drawing/2014/main" id="{007C4D23-48A8-4096-8098-D9853DAD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00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295401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Barclay Properties, LLC</a:t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0600" y="1752600"/>
            <a:ext cx="7391400" cy="47244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1.435 acres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Historically occupied by the Former Wire Rope Warehouse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Warehouses occupied by various companies over the years – several which wound wires around spools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No known manufacturing activities were conducted on the property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Source of chlorinated solvents is unknown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Voluntary Cleanup Program 2017</a:t>
            </a:r>
          </a:p>
          <a:p>
            <a:endParaRPr lang="en-US" dirty="0"/>
          </a:p>
        </p:txBody>
      </p:sp>
      <p:pic>
        <p:nvPicPr>
          <p:cNvPr id="10242" name="Picture 1" descr="HPW-Horiz-RGB-Multi-LoRes">
            <a:extLst>
              <a:ext uri="{FF2B5EF4-FFF2-40B4-BE49-F238E27FC236}">
                <a16:creationId xmlns:a16="http://schemas.microsoft.com/office/drawing/2014/main" id="{0A9EE046-43F1-44D3-A58C-0C628C03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66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1266" name="Picture 1" descr="HPW-Horiz-RGB-Multi-LoRes">
            <a:extLst>
              <a:ext uri="{FF2B5EF4-FFF2-40B4-BE49-F238E27FC236}">
                <a16:creationId xmlns:a16="http://schemas.microsoft.com/office/drawing/2014/main" id="{CF4D5836-FE3B-4FC2-B921-0A64FD27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395D6-6133-46BB-9DD4-DD2E18B57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38" b="8217"/>
          <a:stretch/>
        </p:blipFill>
        <p:spPr>
          <a:xfrm>
            <a:off x="1521031" y="1752600"/>
            <a:ext cx="6069662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Property Owners</a:t>
            </a:r>
          </a:p>
          <a:p>
            <a:pPr algn="ctr"/>
            <a:r>
              <a:rPr lang="en-US" sz="1300" dirty="0"/>
              <a:t>First-Class Mail</a:t>
            </a:r>
          </a:p>
          <a:p>
            <a:pPr algn="ctr"/>
            <a:r>
              <a:rPr lang="en-US" sz="1300" dirty="0"/>
              <a:t>½-Mile Radius</a:t>
            </a:r>
          </a:p>
          <a:p>
            <a:pPr algn="ctr"/>
            <a:r>
              <a:rPr lang="en-US" sz="1300" i="1" dirty="0"/>
              <a:t>City Requirement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Water Well Owners</a:t>
            </a:r>
          </a:p>
          <a:p>
            <a:pPr algn="ctr"/>
            <a:r>
              <a:rPr lang="en-US" sz="1300" dirty="0"/>
              <a:t>Certified Mail</a:t>
            </a:r>
          </a:p>
          <a:p>
            <a:pPr algn="ctr"/>
            <a:r>
              <a:rPr lang="en-US" sz="1300" dirty="0"/>
              <a:t>5-Mile Radius</a:t>
            </a:r>
          </a:p>
          <a:p>
            <a:pPr algn="ctr"/>
            <a:r>
              <a:rPr lang="en-US" sz="1300" i="1" dirty="0"/>
              <a:t>State Requirement</a:t>
            </a:r>
          </a:p>
        </p:txBody>
      </p:sp>
      <p:pic>
        <p:nvPicPr>
          <p:cNvPr id="12290" name="Picture 1" descr="HPW-Horiz-RGB-Multi-LoRes">
            <a:extLst>
              <a:ext uri="{FF2B5EF4-FFF2-40B4-BE49-F238E27FC236}">
                <a16:creationId xmlns:a16="http://schemas.microsoft.com/office/drawing/2014/main" id="{0C9DB744-F6BF-41A2-99C1-EB17C749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126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ublic Meeting Mailer #2019-126-FWR.pdf - Adobe Acrobat Pro DC">
            <a:extLst>
              <a:ext uri="{FF2B5EF4-FFF2-40B4-BE49-F238E27FC236}">
                <a16:creationId xmlns:a16="http://schemas.microsoft.com/office/drawing/2014/main" id="{AF3BEE8A-D474-4A65-B376-7448B2B94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5" t="12084" r="36858" b="6017"/>
          <a:stretch/>
        </p:blipFill>
        <p:spPr>
          <a:xfrm>
            <a:off x="141026" y="1752600"/>
            <a:ext cx="312420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Mailing Radius Map #2019-126-FWR.pdf - Adobe Acrobat Pro DC">
            <a:extLst>
              <a:ext uri="{FF2B5EF4-FFF2-40B4-BE49-F238E27FC236}">
                <a16:creationId xmlns:a16="http://schemas.microsoft.com/office/drawing/2014/main" id="{FC4BA050-901F-460D-B9A5-E66A5828D6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1990" r="48310" b="23206"/>
          <a:stretch/>
        </p:blipFill>
        <p:spPr>
          <a:xfrm>
            <a:off x="5334000" y="2095500"/>
            <a:ext cx="3724748" cy="297180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</p:cNvCxnSpPr>
          <p:nvPr/>
        </p:nvCxnSpPr>
        <p:spPr bwMode="auto">
          <a:xfrm flipV="1">
            <a:off x="5168019" y="4486703"/>
            <a:ext cx="623181" cy="10635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>
            <a:off x="5168019" y="2918229"/>
            <a:ext cx="1631947" cy="60709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2792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75" y="990600"/>
            <a:ext cx="8976361" cy="83820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0-2714 Canal, 0-2611 Commerce, </a:t>
            </a:r>
            <a:b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15-41 Live Oak, 0-27 N. Delano</a:t>
            </a:r>
          </a:p>
        </p:txBody>
      </p:sp>
      <p:pic>
        <p:nvPicPr>
          <p:cNvPr id="9218" name="Picture 1" descr="HPW-Horiz-RGB-Multi-LoRes">
            <a:extLst>
              <a:ext uri="{FF2B5EF4-FFF2-40B4-BE49-F238E27FC236}">
                <a16:creationId xmlns:a16="http://schemas.microsoft.com/office/drawing/2014/main" id="{CDA5566C-AE89-4BBB-BE96-14544FA9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0C0CEE-3ECC-47E6-B762-D0DFFDCAEE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5" t="6694" r="15112" b="539"/>
          <a:stretch/>
        </p:blipFill>
        <p:spPr>
          <a:xfrm>
            <a:off x="1528481" y="1981200"/>
            <a:ext cx="594995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80645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BFH Ranching, Ltd.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14400" y="1295400"/>
            <a:ext cx="7467600" cy="47244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9.676 acres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Tracts 2 &amp; 3 occupied by Olshan Lumber Company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Olshan tracts developed in the 1920s</a:t>
            </a:r>
          </a:p>
          <a:p>
            <a:pPr marL="685800" lvl="2" indent="0">
              <a:lnSpc>
                <a:spcPct val="150000"/>
              </a:lnSpc>
              <a:buClrTx/>
              <a:buSzPct val="50000"/>
              <a:buNone/>
            </a:pPr>
            <a:r>
              <a:rPr lang="en-US" sz="7800" dirty="0">
                <a:solidFill>
                  <a:schemeClr val="tx1"/>
                </a:solidFill>
              </a:rPr>
              <a:t>Lumber yards, filling station, automotive repair facility,</a:t>
            </a:r>
          </a:p>
          <a:p>
            <a:pPr marL="685800" lvl="2" indent="0">
              <a:lnSpc>
                <a:spcPct val="150000"/>
              </a:lnSpc>
              <a:buClrTx/>
              <a:buSzPct val="50000"/>
              <a:buNone/>
            </a:pPr>
            <a:r>
              <a:rPr lang="en-US" sz="7800" dirty="0">
                <a:solidFill>
                  <a:schemeClr val="tx1"/>
                </a:solidFill>
              </a:rPr>
              <a:t>Box manufacturing, shoe shop, packing, storage and oil field supply company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Tracts 4 undeveloped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Tracts 6  commercially developed 1930s</a:t>
            </a:r>
          </a:p>
          <a:p>
            <a:pPr marL="365760" lvl="1" indent="0">
              <a:lnSpc>
                <a:spcPct val="150000"/>
              </a:lnSpc>
              <a:buClrTx/>
              <a:buSzPct val="50000"/>
              <a:buNone/>
            </a:pPr>
            <a:r>
              <a:rPr lang="en-US" sz="8000" dirty="0">
                <a:solidFill>
                  <a:schemeClr val="tx1"/>
                </a:solidFill>
              </a:rPr>
              <a:t>    Dry cleaning facility, roofing companies, insecticide</a:t>
            </a:r>
          </a:p>
          <a:p>
            <a:pPr marL="365760" lvl="1" indent="0">
              <a:lnSpc>
                <a:spcPct val="150000"/>
              </a:lnSpc>
              <a:buClrTx/>
              <a:buSzPct val="50000"/>
              <a:buNone/>
            </a:pPr>
            <a:r>
              <a:rPr lang="en-US" sz="8000" dirty="0">
                <a:solidFill>
                  <a:schemeClr val="tx1"/>
                </a:solidFill>
              </a:rPr>
              <a:t>    manufacturer, motor freight station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8000" dirty="0">
                <a:solidFill>
                  <a:schemeClr val="tx1"/>
                </a:solidFill>
              </a:rPr>
              <a:t>Voluntary Cleanup Program 2018</a:t>
            </a:r>
          </a:p>
          <a:p>
            <a:endParaRPr lang="en-US" dirty="0"/>
          </a:p>
        </p:txBody>
      </p:sp>
      <p:pic>
        <p:nvPicPr>
          <p:cNvPr id="10242" name="Picture 1" descr="HPW-Horiz-RGB-Multi-LoRes">
            <a:extLst>
              <a:ext uri="{FF2B5EF4-FFF2-40B4-BE49-F238E27FC236}">
                <a16:creationId xmlns:a16="http://schemas.microsoft.com/office/drawing/2014/main" id="{0A9EE046-43F1-44D3-A58C-0C628C03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9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1266" name="Picture 1" descr="HPW-Horiz-RGB-Multi-LoRes">
            <a:extLst>
              <a:ext uri="{FF2B5EF4-FFF2-40B4-BE49-F238E27FC236}">
                <a16:creationId xmlns:a16="http://schemas.microsoft.com/office/drawing/2014/main" id="{CF4D5836-FE3B-4FC2-B921-0A64FD27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395F9A8-01F6-4933-AD80-C44162F8B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9266" r="28572" b="16552"/>
          <a:stretch/>
        </p:blipFill>
        <p:spPr>
          <a:xfrm>
            <a:off x="1524363" y="1905000"/>
            <a:ext cx="5949587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Property Owners</a:t>
            </a:r>
          </a:p>
          <a:p>
            <a:pPr algn="ctr"/>
            <a:r>
              <a:rPr lang="en-US" sz="1300" dirty="0"/>
              <a:t>First-Class Mail</a:t>
            </a:r>
          </a:p>
          <a:p>
            <a:pPr algn="ctr"/>
            <a:r>
              <a:rPr lang="en-US" sz="1300" dirty="0"/>
              <a:t>½-Mile Radius</a:t>
            </a:r>
          </a:p>
          <a:p>
            <a:pPr algn="ctr"/>
            <a:r>
              <a:rPr lang="en-US" sz="1300" i="1" dirty="0"/>
              <a:t>City Requirement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Water Well Owners</a:t>
            </a:r>
          </a:p>
          <a:p>
            <a:pPr algn="ctr"/>
            <a:r>
              <a:rPr lang="en-US" sz="1300" dirty="0"/>
              <a:t>Certified Mail</a:t>
            </a:r>
          </a:p>
          <a:p>
            <a:pPr algn="ctr"/>
            <a:r>
              <a:rPr lang="en-US" sz="1300" dirty="0"/>
              <a:t>5-Mile Radius</a:t>
            </a:r>
          </a:p>
          <a:p>
            <a:pPr algn="ctr"/>
            <a:r>
              <a:rPr lang="en-US" sz="1300" i="1" dirty="0"/>
              <a:t>State Requirement</a:t>
            </a:r>
          </a:p>
        </p:txBody>
      </p:sp>
      <p:pic>
        <p:nvPicPr>
          <p:cNvPr id="12290" name="Picture 1" descr="HPW-Horiz-RGB-Multi-LoRes">
            <a:extLst>
              <a:ext uri="{FF2B5EF4-FFF2-40B4-BE49-F238E27FC236}">
                <a16:creationId xmlns:a16="http://schemas.microsoft.com/office/drawing/2014/main" id="{0C9DB744-F6BF-41A2-99C1-EB17C749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126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ublic Meeting Mailer #2019-129-OLC.pdf - Adobe Acrobat Pro DC">
            <a:extLst>
              <a:ext uri="{FF2B5EF4-FFF2-40B4-BE49-F238E27FC236}">
                <a16:creationId xmlns:a16="http://schemas.microsoft.com/office/drawing/2014/main" id="{BA76AA31-0A6A-4B97-B610-6E3B32EA8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2084" r="36667" b="6017"/>
          <a:stretch/>
        </p:blipFill>
        <p:spPr>
          <a:xfrm>
            <a:off x="168243" y="1676400"/>
            <a:ext cx="3124200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Mailing Radius Map #2019-129-OLC.pdf - Adobe Acrobat Pro DC">
            <a:extLst>
              <a:ext uri="{FF2B5EF4-FFF2-40B4-BE49-F238E27FC236}">
                <a16:creationId xmlns:a16="http://schemas.microsoft.com/office/drawing/2014/main" id="{9EFFB00D-4450-42F5-85A5-776B85EC5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9794" r="41667" b="9051"/>
          <a:stretch/>
        </p:blipFill>
        <p:spPr>
          <a:xfrm>
            <a:off x="5533628" y="1882192"/>
            <a:ext cx="3410753" cy="3200400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</p:cNvCxnSpPr>
          <p:nvPr/>
        </p:nvCxnSpPr>
        <p:spPr bwMode="auto">
          <a:xfrm flipV="1">
            <a:off x="5168019" y="4419600"/>
            <a:ext cx="699381" cy="17345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>
            <a:off x="5168019" y="2918229"/>
            <a:ext cx="1842381" cy="51077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368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990599"/>
            <a:ext cx="7024744" cy="722864"/>
          </a:xfrm>
        </p:spPr>
        <p:txBody>
          <a:bodyPr>
            <a:no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Information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492" y="1981200"/>
            <a:ext cx="6777317" cy="41148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3200" b="1" dirty="0">
                <a:solidFill>
                  <a:schemeClr val="tx1"/>
                </a:solidFill>
              </a:rPr>
              <a:t>Mark A. Wooten Jr. </a:t>
            </a:r>
          </a:p>
          <a:p>
            <a:pPr marL="68580" indent="0" algn="ctr">
              <a:buNone/>
            </a:pPr>
            <a:r>
              <a:rPr lang="en-US" sz="2000" b="1" dirty="0">
                <a:solidFill>
                  <a:schemeClr val="tx1"/>
                </a:solidFill>
              </a:rPr>
              <a:t>Program Manager</a:t>
            </a:r>
          </a:p>
          <a:p>
            <a:pPr marL="68580" indent="0" algn="ctr">
              <a:buNone/>
            </a:pPr>
            <a:endParaRPr lang="en-US" sz="1100" b="1" dirty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Houston Public Works </a:t>
            </a: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1002 Washington, 3</a:t>
            </a:r>
            <a:r>
              <a:rPr lang="en-US" b="1" baseline="30000" dirty="0">
                <a:solidFill>
                  <a:schemeClr val="tx1"/>
                </a:solidFill>
              </a:rPr>
              <a:t>rd</a:t>
            </a:r>
            <a:r>
              <a:rPr lang="en-US" b="1" dirty="0">
                <a:solidFill>
                  <a:schemeClr val="tx1"/>
                </a:solidFill>
              </a:rPr>
              <a:t> Floor</a:t>
            </a:r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Houston, Texas 77002</a:t>
            </a:r>
          </a:p>
          <a:p>
            <a:pPr marL="68580" indent="0" algn="ctr">
              <a:buNone/>
            </a:pPr>
            <a:endParaRPr lang="en-US" sz="1000" dirty="0"/>
          </a:p>
          <a:p>
            <a:pPr marL="68580" indent="0" algn="ctr">
              <a:buNone/>
            </a:pPr>
            <a:r>
              <a:rPr lang="en-US" dirty="0">
                <a:hlinkClick r:id="rId3"/>
              </a:rPr>
              <a:t>msd@houstontx.gov</a:t>
            </a:r>
            <a:endParaRPr lang="en-US" dirty="0"/>
          </a:p>
          <a:p>
            <a:pPr marL="6858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(832) 394-9003</a:t>
            </a:r>
          </a:p>
        </p:txBody>
      </p:sp>
      <p:pic>
        <p:nvPicPr>
          <p:cNvPr id="13314" name="Picture 1" descr="HPW-Horiz-RGB-Multi-LoRes">
            <a:extLst>
              <a:ext uri="{FF2B5EF4-FFF2-40B4-BE49-F238E27FC236}">
                <a16:creationId xmlns:a16="http://schemas.microsoft.com/office/drawing/2014/main" id="{1C1C63BB-9199-4330-A28C-4C20890F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59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054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57400"/>
            <a:ext cx="7208810" cy="3775229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A </a:t>
            </a:r>
            <a:r>
              <a:rPr lang="en-US" sz="2800" b="1" u="sng" dirty="0">
                <a:solidFill>
                  <a:schemeClr val="tx1"/>
                </a:solidFill>
              </a:rPr>
              <a:t>voluntary</a:t>
            </a:r>
            <a:r>
              <a:rPr lang="en-US" sz="2800" dirty="0">
                <a:solidFill>
                  <a:schemeClr val="tx1"/>
                </a:solidFill>
              </a:rPr>
              <a:t> deed restriction that prohibits the use of impaired groundwater as potable water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A tool property owners can use to address environmental impairments to groundwater</a:t>
            </a:r>
          </a:p>
          <a:p>
            <a:pPr lvl="2">
              <a:spcAft>
                <a:spcPts val="600"/>
              </a:spcAft>
              <a:buClrTx/>
              <a:buSzPct val="50000"/>
            </a:pPr>
            <a:r>
              <a:rPr lang="en-US" sz="2600" dirty="0">
                <a:solidFill>
                  <a:schemeClr val="tx1"/>
                </a:solidFill>
              </a:rPr>
              <a:t>Allows reinvestment and redevelopment of impaired properties</a:t>
            </a:r>
          </a:p>
          <a:p>
            <a:pPr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A public health protection</a:t>
            </a:r>
          </a:p>
          <a:p>
            <a:endParaRPr lang="en-US" dirty="0"/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1227558" y="838199"/>
            <a:ext cx="7024744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MSD?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050" name="Picture 1" descr="HPW-Horiz-RGB-Multi-LoRes">
            <a:extLst>
              <a:ext uri="{FF2B5EF4-FFF2-40B4-BE49-F238E27FC236}">
                <a16:creationId xmlns:a16="http://schemas.microsoft.com/office/drawing/2014/main" id="{9A6C8A1B-3477-438C-BC05-882C5F49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064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43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Depiction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8" name="Picture 3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897" t="43301" r="7922" b="24123"/>
          <a:stretch>
            <a:fillRect/>
          </a:stretch>
        </p:blipFill>
        <p:spPr bwMode="auto">
          <a:xfrm>
            <a:off x="1066800" y="1600200"/>
            <a:ext cx="7329318" cy="42976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3075" name="Picture 1" descr="HPW-Horiz-RGB-Multi-LoRes">
            <a:extLst>
              <a:ext uri="{FF2B5EF4-FFF2-40B4-BE49-F238E27FC236}">
                <a16:creationId xmlns:a16="http://schemas.microsoft.com/office/drawing/2014/main" id="{4C12CA6C-1C76-4DF5-AC74-1C5798362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1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990599"/>
            <a:ext cx="7024744" cy="762002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MSD?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1" y="1981200"/>
            <a:ext cx="5257799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Tx/>
              <a:buSzPct val="50000"/>
            </a:pPr>
            <a:r>
              <a:rPr lang="en-US" sz="3200" dirty="0">
                <a:solidFill>
                  <a:schemeClr val="tx1"/>
                </a:solidFill>
              </a:rPr>
              <a:t>It is a State Program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Administered by the Texas Commission on Environmental Quality (TCEQ)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Requires Local Support</a:t>
            </a:r>
          </a:p>
          <a:p>
            <a:pPr>
              <a:spcAft>
                <a:spcPts val="600"/>
              </a:spcAft>
              <a:buClrTx/>
              <a:buSzPct val="50000"/>
            </a:pPr>
            <a:r>
              <a:rPr lang="en-US" sz="3200" dirty="0">
                <a:solidFill>
                  <a:schemeClr val="tx1"/>
                </a:solidFill>
              </a:rPr>
              <a:t>Article 13 of Chapter 47</a:t>
            </a:r>
          </a:p>
          <a:p>
            <a:pPr lvl="2">
              <a:buClrTx/>
              <a:buSzPct val="50000"/>
            </a:pPr>
            <a:r>
              <a:rPr lang="en-US" sz="2400" dirty="0">
                <a:solidFill>
                  <a:schemeClr val="tx1"/>
                </a:solidFill>
              </a:rPr>
              <a:t>Public Hearing Required</a:t>
            </a:r>
          </a:p>
        </p:txBody>
      </p:sp>
      <p:pic>
        <p:nvPicPr>
          <p:cNvPr id="9" name="Picture 4" descr="https://encrypted-tbn1.gstatic.com/images?q=tbn:ANd9GcQa5l6_4Ph_WwCquYnLdGckjy-2BJ1jX-BY4uXoYzsW_-Ca_HbV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014305" cy="241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1" descr="HPW-Horiz-RGB-Multi-LoRes">
            <a:extLst>
              <a:ext uri="{FF2B5EF4-FFF2-40B4-BE49-F238E27FC236}">
                <a16:creationId xmlns:a16="http://schemas.microsoft.com/office/drawing/2014/main" id="{CE6F442A-2CC0-43B7-B747-2313670E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356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32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7010 Mykawa Road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1" descr="HPW-Horiz-RGB-Multi-LoRes">
            <a:extLst>
              <a:ext uri="{FF2B5EF4-FFF2-40B4-BE49-F238E27FC236}">
                <a16:creationId xmlns:a16="http://schemas.microsoft.com/office/drawing/2014/main" id="{D6770102-CB97-43E3-91A3-70FBB619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44AEDA-40C0-4ED0-BB75-8A82E02DB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31" y="1905000"/>
            <a:ext cx="5880938" cy="38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9166" y="630606"/>
            <a:ext cx="8094267" cy="152400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Ashland LLC</a:t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0600" y="1676400"/>
            <a:ext cx="7391400" cy="4724400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8.8 acres 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1981-1992 – operated by Unocal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Historical releases occurred</a:t>
            </a:r>
          </a:p>
          <a:p>
            <a:pPr marL="365760" lvl="1" indent="0">
              <a:lnSpc>
                <a:spcPct val="150000"/>
              </a:lnSpc>
              <a:buClrTx/>
              <a:buSzPct val="50000"/>
              <a:buNone/>
            </a:pPr>
            <a:r>
              <a:rPr lang="en-US" sz="2800" dirty="0">
                <a:solidFill>
                  <a:schemeClr val="tx1"/>
                </a:solidFill>
              </a:rPr>
              <a:t>   Railcar unloading area</a:t>
            </a:r>
          </a:p>
          <a:p>
            <a:pPr marL="365760" lvl="1" indent="0">
              <a:lnSpc>
                <a:spcPct val="150000"/>
              </a:lnSpc>
              <a:buClrTx/>
              <a:buSzPct val="50000"/>
              <a:buNone/>
            </a:pPr>
            <a:r>
              <a:rPr lang="en-US" sz="2800" dirty="0">
                <a:solidFill>
                  <a:schemeClr val="tx1"/>
                </a:solidFill>
              </a:rPr>
              <a:t>   Drumming dock area</a:t>
            </a:r>
          </a:p>
          <a:p>
            <a:pPr marL="365760" lvl="1" indent="0">
              <a:lnSpc>
                <a:spcPct val="150000"/>
              </a:lnSpc>
              <a:buClrTx/>
              <a:buSzPct val="50000"/>
              <a:buNone/>
            </a:pPr>
            <a:r>
              <a:rPr lang="en-US" sz="2800" dirty="0">
                <a:solidFill>
                  <a:schemeClr val="tx1"/>
                </a:solidFill>
              </a:rPr>
              <a:t>   Former underground spill containment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1992 – Ashland acquired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1996 – sold to J.A.M Distribution </a:t>
            </a:r>
          </a:p>
          <a:p>
            <a:pPr lvl="1">
              <a:lnSpc>
                <a:spcPct val="150000"/>
              </a:lnSpc>
              <a:buClrTx/>
              <a:buSzPct val="50000"/>
            </a:pPr>
            <a:r>
              <a:rPr lang="en-US" sz="2800" dirty="0">
                <a:solidFill>
                  <a:schemeClr val="tx1"/>
                </a:solidFill>
              </a:rPr>
              <a:t>Voluntary Cleanup Program 2002</a:t>
            </a:r>
            <a:endParaRPr lang="en-US" dirty="0"/>
          </a:p>
        </p:txBody>
      </p:sp>
      <p:pic>
        <p:nvPicPr>
          <p:cNvPr id="6146" name="Picture 1" descr="HPW-Horiz-RGB-Multi-LoRes">
            <a:extLst>
              <a:ext uri="{FF2B5EF4-FFF2-40B4-BE49-F238E27FC236}">
                <a16:creationId xmlns:a16="http://schemas.microsoft.com/office/drawing/2014/main" id="{70EA09D2-9845-40C4-AE9E-50BD8BAF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00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914400"/>
            <a:ext cx="7024744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Impacts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7170" name="Picture 1" descr="HPW-Horiz-RGB-Multi-LoRes">
            <a:extLst>
              <a:ext uri="{FF2B5EF4-FFF2-40B4-BE49-F238E27FC236}">
                <a16:creationId xmlns:a16="http://schemas.microsoft.com/office/drawing/2014/main" id="{636FF28F-CCDD-43AD-B386-CC77DE37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SD JAM_Presentation_2019.10.10.pdf - Adobe Acrobat Pro DC">
            <a:extLst>
              <a:ext uri="{FF2B5EF4-FFF2-40B4-BE49-F238E27FC236}">
                <a16:creationId xmlns:a16="http://schemas.microsoft.com/office/drawing/2014/main" id="{E0BFEB15-35EE-4C39-90B5-FDFE9B28B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25783" r="24999" b="4451"/>
          <a:stretch/>
        </p:blipFill>
        <p:spPr>
          <a:xfrm>
            <a:off x="1295400" y="1905000"/>
            <a:ext cx="665921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43490" y="838201"/>
            <a:ext cx="7024744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MSD Notice Letters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5433" y="2603814"/>
            <a:ext cx="1792586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Property Owners</a:t>
            </a:r>
          </a:p>
          <a:p>
            <a:pPr algn="ctr"/>
            <a:r>
              <a:rPr lang="en-US" sz="1300" dirty="0"/>
              <a:t>First-Class Mail</a:t>
            </a:r>
          </a:p>
          <a:p>
            <a:pPr algn="ctr"/>
            <a:r>
              <a:rPr lang="en-US" sz="1300" dirty="0"/>
              <a:t>½-Mile Radius</a:t>
            </a:r>
          </a:p>
          <a:p>
            <a:pPr algn="ctr"/>
            <a:r>
              <a:rPr lang="en-US" sz="1300" i="1" dirty="0"/>
              <a:t>City Requirement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5433" y="4063496"/>
            <a:ext cx="1792587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u="sng" dirty="0"/>
              <a:t>Water Well Owners</a:t>
            </a:r>
          </a:p>
          <a:p>
            <a:pPr algn="ctr"/>
            <a:r>
              <a:rPr lang="en-US" sz="1300" dirty="0"/>
              <a:t>Certified Mail</a:t>
            </a:r>
          </a:p>
          <a:p>
            <a:pPr algn="ctr"/>
            <a:r>
              <a:rPr lang="en-US" sz="1300" dirty="0"/>
              <a:t>5-Mile Radius</a:t>
            </a:r>
          </a:p>
          <a:p>
            <a:pPr algn="ctr"/>
            <a:r>
              <a:rPr lang="en-US" sz="1300" i="1" dirty="0"/>
              <a:t>State Requirement</a:t>
            </a:r>
          </a:p>
        </p:txBody>
      </p:sp>
      <p:pic>
        <p:nvPicPr>
          <p:cNvPr id="8194" name="Picture 1" descr="HPW-Horiz-RGB-Multi-LoRes">
            <a:extLst>
              <a:ext uri="{FF2B5EF4-FFF2-40B4-BE49-F238E27FC236}">
                <a16:creationId xmlns:a16="http://schemas.microsoft.com/office/drawing/2014/main" id="{4163D43C-86AC-4E47-A457-218EEABE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160" y="76178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ublic Meeting Mailer #2019-124-JAM.pdf - Adobe Acrobat Pro DC">
            <a:extLst>
              <a:ext uri="{FF2B5EF4-FFF2-40B4-BE49-F238E27FC236}">
                <a16:creationId xmlns:a16="http://schemas.microsoft.com/office/drawing/2014/main" id="{2E648A4B-AD10-4C81-90AA-BAC17E351B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2084" r="37500" b="6017"/>
          <a:stretch/>
        </p:blipFill>
        <p:spPr>
          <a:xfrm>
            <a:off x="321914" y="1752600"/>
            <a:ext cx="2912534" cy="3931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Mailing Radius Map #2019-124-JAM.pdf - Adobe Acrobat Pro DC">
            <a:extLst>
              <a:ext uri="{FF2B5EF4-FFF2-40B4-BE49-F238E27FC236}">
                <a16:creationId xmlns:a16="http://schemas.microsoft.com/office/drawing/2014/main" id="{46636EC9-201E-4211-9862-70EE670E80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9415" r="44730" b="9051"/>
          <a:stretch/>
        </p:blipFill>
        <p:spPr>
          <a:xfrm>
            <a:off x="5486400" y="1752600"/>
            <a:ext cx="3529922" cy="3594076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cxnSpLocks/>
          </p:cNvCxnSpPr>
          <p:nvPr/>
        </p:nvCxnSpPr>
        <p:spPr bwMode="auto">
          <a:xfrm flipV="1">
            <a:off x="5168019" y="4565781"/>
            <a:ext cx="775581" cy="25066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>
            <a:off x="5158987" y="2839131"/>
            <a:ext cx="1927613" cy="64011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2566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19" y="666216"/>
            <a:ext cx="8976361" cy="838200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5532 Harvey Wilson Rd, 5531/5533 </a:t>
            </a:r>
            <a:r>
              <a:rPr lang="en-US" sz="3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Armour</a:t>
            </a:r>
            <a:r>
              <a:rPr 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 </a:t>
            </a:r>
          </a:p>
        </p:txBody>
      </p:sp>
      <p:pic>
        <p:nvPicPr>
          <p:cNvPr id="9218" name="Picture 1" descr="HPW-Horiz-RGB-Multi-LoRes">
            <a:extLst>
              <a:ext uri="{FF2B5EF4-FFF2-40B4-BE49-F238E27FC236}">
                <a16:creationId xmlns:a16="http://schemas.microsoft.com/office/drawing/2014/main" id="{CDA5566C-AE89-4BBB-BE96-14544FA9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923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arclay Public Mtg Presentation - PowerPoint">
            <a:extLst>
              <a:ext uri="{FF2B5EF4-FFF2-40B4-BE49-F238E27FC236}">
                <a16:creationId xmlns:a16="http://schemas.microsoft.com/office/drawing/2014/main" id="{7A0F28F8-CC6B-4F2D-B310-C16D3735FA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5450" r="37500" b="4500"/>
          <a:stretch/>
        </p:blipFill>
        <p:spPr>
          <a:xfrm>
            <a:off x="1676400" y="1624532"/>
            <a:ext cx="5907572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829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3939</TotalTime>
  <Words>385</Words>
  <Application>Microsoft Office PowerPoint</Application>
  <PresentationFormat>On-screen Show (4:3)</PresentationFormat>
  <Paragraphs>106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Wingdings 2</vt:lpstr>
      <vt:lpstr>Austin</vt:lpstr>
      <vt:lpstr>Municipal Setting Designations</vt:lpstr>
      <vt:lpstr> </vt:lpstr>
      <vt:lpstr>MSD Depiction</vt:lpstr>
      <vt:lpstr>What is an MSD?</vt:lpstr>
      <vt:lpstr>7010 Mykawa Road</vt:lpstr>
      <vt:lpstr>Ashland LLC </vt:lpstr>
      <vt:lpstr>Groundwater Impacts</vt:lpstr>
      <vt:lpstr>MSD Notice Letters</vt:lpstr>
      <vt:lpstr>5532 Harvey Wilson Rd, 5531/5533 Armour Dr </vt:lpstr>
      <vt:lpstr>Barclay Properties, LLC </vt:lpstr>
      <vt:lpstr>Groundwater Impacts</vt:lpstr>
      <vt:lpstr>MSD Notice Letters</vt:lpstr>
      <vt:lpstr>0-2714 Canal, 0-2611 Commerce,  15-41 Live Oak, 0-27 N. Delano</vt:lpstr>
      <vt:lpstr>BFH Ranching, Ltd.</vt:lpstr>
      <vt:lpstr>Groundwater Impacts</vt:lpstr>
      <vt:lpstr>MSD Notice Letters</vt:lpstr>
      <vt:lpstr>Contact Information</vt:lpstr>
    </vt:vector>
  </TitlesOfParts>
  <Company>City of Houston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Redeveloping the City of Houston</dc:title>
  <dc:creator>Clancey, Jennifer - HPC-PWE</dc:creator>
  <cp:lastModifiedBy>Wooten Jr., Mark - HPC-HPW</cp:lastModifiedBy>
  <cp:revision>94</cp:revision>
  <cp:lastPrinted>2014-08-20T21:00:23Z</cp:lastPrinted>
  <dcterms:created xsi:type="dcterms:W3CDTF">2014-08-18T17:34:35Z</dcterms:created>
  <dcterms:modified xsi:type="dcterms:W3CDTF">2020-02-06T19:19:52Z</dcterms:modified>
</cp:coreProperties>
</file>