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y="6858000" cx="12192000"/>
  <p:notesSz cx="7023100" cy="9309100"/>
  <p:embeddedFontLst>
    <p:embeddedFont>
      <p:font typeface="Open Sans"/>
      <p:regular r:id="rId29"/>
      <p:bold r:id="rId30"/>
      <p:italic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3" roundtripDataSignature="AMtx7mh02l/HFg4tDgSrM2GLcD+jUXDzx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OpenSans-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OpenSans-italic.fntdata"/><Relationship Id="rId30" Type="http://schemas.openxmlformats.org/officeDocument/2006/relationships/font" Target="fonts/OpenSans-bold.fntdata"/><Relationship Id="rId11" Type="http://schemas.openxmlformats.org/officeDocument/2006/relationships/slide" Target="slides/slide7.xml"/><Relationship Id="rId33" Type="http://customschemas.google.com/relationships/presentationmetadata" Target="metadata"/><Relationship Id="rId10" Type="http://schemas.openxmlformats.org/officeDocument/2006/relationships/slide" Target="slides/slide6.xml"/><Relationship Id="rId32" Type="http://schemas.openxmlformats.org/officeDocument/2006/relationships/font" Target="fonts/OpenSans-boldItalic.fntdata"/><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043238" cy="4667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978275" y="0"/>
            <a:ext cx="3043238" cy="466725"/>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01675" y="4479925"/>
            <a:ext cx="5619750" cy="366553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842375"/>
            <a:ext cx="3043238" cy="466725"/>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978275" y="8842375"/>
            <a:ext cx="3043238" cy="46672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1: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 name="Google Shape;103;p1:notes"/>
          <p:cNvSpPr txBox="1"/>
          <p:nvPr>
            <p:ph idx="1" type="body"/>
          </p:nvPr>
        </p:nvSpPr>
        <p:spPr>
          <a:xfrm>
            <a:off x="701675" y="4479925"/>
            <a:ext cx="5619750" cy="36655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4" name="Google Shape;104;p1:notes"/>
          <p:cNvSpPr txBox="1"/>
          <p:nvPr>
            <p:ph idx="12" type="sldNum"/>
          </p:nvPr>
        </p:nvSpPr>
        <p:spPr>
          <a:xfrm>
            <a:off x="3978275" y="8842375"/>
            <a:ext cx="3043238" cy="466725"/>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9: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 name="Google Shape;166;p9:notes"/>
          <p:cNvSpPr txBox="1"/>
          <p:nvPr>
            <p:ph idx="1" type="body"/>
          </p:nvPr>
        </p:nvSpPr>
        <p:spPr>
          <a:xfrm>
            <a:off x="701675" y="4479925"/>
            <a:ext cx="5619750" cy="36655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7" name="Google Shape;167;p9:notes"/>
          <p:cNvSpPr txBox="1"/>
          <p:nvPr>
            <p:ph idx="12" type="sldNum"/>
          </p:nvPr>
        </p:nvSpPr>
        <p:spPr>
          <a:xfrm>
            <a:off x="3978275" y="8842375"/>
            <a:ext cx="3043238" cy="466725"/>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10: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 name="Google Shape;173;p10:notes"/>
          <p:cNvSpPr txBox="1"/>
          <p:nvPr>
            <p:ph idx="1" type="body"/>
          </p:nvPr>
        </p:nvSpPr>
        <p:spPr>
          <a:xfrm>
            <a:off x="701675" y="4479925"/>
            <a:ext cx="5619750" cy="36655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4" name="Google Shape;174;p10:notes"/>
          <p:cNvSpPr txBox="1"/>
          <p:nvPr>
            <p:ph idx="12" type="sldNum"/>
          </p:nvPr>
        </p:nvSpPr>
        <p:spPr>
          <a:xfrm>
            <a:off x="3978275" y="8842375"/>
            <a:ext cx="3043238" cy="466725"/>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11: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p11:notes"/>
          <p:cNvSpPr txBox="1"/>
          <p:nvPr>
            <p:ph idx="1" type="body"/>
          </p:nvPr>
        </p:nvSpPr>
        <p:spPr>
          <a:xfrm>
            <a:off x="701675" y="4479925"/>
            <a:ext cx="5619750" cy="36655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1" name="Google Shape;181;p11:notes"/>
          <p:cNvSpPr txBox="1"/>
          <p:nvPr>
            <p:ph idx="12" type="sldNum"/>
          </p:nvPr>
        </p:nvSpPr>
        <p:spPr>
          <a:xfrm>
            <a:off x="3978275" y="8842375"/>
            <a:ext cx="3043238" cy="466725"/>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12: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 name="Google Shape;187;p12:notes"/>
          <p:cNvSpPr txBox="1"/>
          <p:nvPr>
            <p:ph idx="1" type="body"/>
          </p:nvPr>
        </p:nvSpPr>
        <p:spPr>
          <a:xfrm>
            <a:off x="701675" y="4479925"/>
            <a:ext cx="5619750" cy="36655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8" name="Google Shape;188;p12:notes"/>
          <p:cNvSpPr txBox="1"/>
          <p:nvPr>
            <p:ph idx="12" type="sldNum"/>
          </p:nvPr>
        </p:nvSpPr>
        <p:spPr>
          <a:xfrm>
            <a:off x="3978275" y="8842375"/>
            <a:ext cx="3043238" cy="466725"/>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13: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4" name="Google Shape;194;p13:notes"/>
          <p:cNvSpPr txBox="1"/>
          <p:nvPr>
            <p:ph idx="1" type="body"/>
          </p:nvPr>
        </p:nvSpPr>
        <p:spPr>
          <a:xfrm>
            <a:off x="701675" y="4479925"/>
            <a:ext cx="5619750" cy="36655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Speaking notes should mention that we will continue to push for higher wages, more full-time work, increased benefits, worker safety, etc.</a:t>
            </a:r>
            <a:endParaRPr/>
          </a:p>
        </p:txBody>
      </p:sp>
      <p:sp>
        <p:nvSpPr>
          <p:cNvPr id="195" name="Google Shape;195;p13:notes"/>
          <p:cNvSpPr txBox="1"/>
          <p:nvPr>
            <p:ph idx="12" type="sldNum"/>
          </p:nvPr>
        </p:nvSpPr>
        <p:spPr>
          <a:xfrm>
            <a:off x="3978275" y="8842375"/>
            <a:ext cx="3043238" cy="466725"/>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14: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 name="Google Shape;201;p14:notes"/>
          <p:cNvSpPr txBox="1"/>
          <p:nvPr>
            <p:ph idx="1" type="body"/>
          </p:nvPr>
        </p:nvSpPr>
        <p:spPr>
          <a:xfrm>
            <a:off x="701675" y="4479925"/>
            <a:ext cx="5619750" cy="36655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2" name="Google Shape;202;p14:notes"/>
          <p:cNvSpPr txBox="1"/>
          <p:nvPr>
            <p:ph idx="12" type="sldNum"/>
          </p:nvPr>
        </p:nvSpPr>
        <p:spPr>
          <a:xfrm>
            <a:off x="3978275" y="8842375"/>
            <a:ext cx="3043238" cy="466725"/>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16: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8" name="Google Shape;208;p16:notes"/>
          <p:cNvSpPr txBox="1"/>
          <p:nvPr>
            <p:ph idx="1" type="body"/>
          </p:nvPr>
        </p:nvSpPr>
        <p:spPr>
          <a:xfrm>
            <a:off x="701675" y="4479925"/>
            <a:ext cx="5619750" cy="36655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9" name="Google Shape;209;p16:notes"/>
          <p:cNvSpPr txBox="1"/>
          <p:nvPr>
            <p:ph idx="12" type="sldNum"/>
          </p:nvPr>
        </p:nvSpPr>
        <p:spPr>
          <a:xfrm>
            <a:off x="3978275" y="8842375"/>
            <a:ext cx="3043238" cy="466725"/>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15: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 name="Google Shape;215;p15:notes"/>
          <p:cNvSpPr txBox="1"/>
          <p:nvPr>
            <p:ph idx="1" type="body"/>
          </p:nvPr>
        </p:nvSpPr>
        <p:spPr>
          <a:xfrm>
            <a:off x="701675" y="4479925"/>
            <a:ext cx="5619750" cy="36655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a:p>
        </p:txBody>
      </p:sp>
      <p:sp>
        <p:nvSpPr>
          <p:cNvPr id="216" name="Google Shape;216;p15:notes"/>
          <p:cNvSpPr txBox="1"/>
          <p:nvPr>
            <p:ph idx="12" type="sldNum"/>
          </p:nvPr>
        </p:nvSpPr>
        <p:spPr>
          <a:xfrm>
            <a:off x="3978275" y="8842375"/>
            <a:ext cx="3043238" cy="466725"/>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17: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4" name="Google Shape;224;p17:notes"/>
          <p:cNvSpPr txBox="1"/>
          <p:nvPr>
            <p:ph idx="1" type="body"/>
          </p:nvPr>
        </p:nvSpPr>
        <p:spPr>
          <a:xfrm>
            <a:off x="701675" y="4479925"/>
            <a:ext cx="5619750" cy="36655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5" name="Google Shape;225;p17:notes"/>
          <p:cNvSpPr txBox="1"/>
          <p:nvPr>
            <p:ph idx="12" type="sldNum"/>
          </p:nvPr>
        </p:nvSpPr>
        <p:spPr>
          <a:xfrm>
            <a:off x="3978275" y="8842375"/>
            <a:ext cx="3043238" cy="466725"/>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18: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1" name="Google Shape;231;p18:notes"/>
          <p:cNvSpPr txBox="1"/>
          <p:nvPr>
            <p:ph idx="1" type="body"/>
          </p:nvPr>
        </p:nvSpPr>
        <p:spPr>
          <a:xfrm>
            <a:off x="701675" y="4479925"/>
            <a:ext cx="5619750" cy="36655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For these two groups of workers in Houston, we’ve succeeded in:</a:t>
            </a:r>
            <a:endParaRPr/>
          </a:p>
          <a:p>
            <a:pPr indent="-171450" lvl="0" marL="171450" rtl="0" algn="l">
              <a:lnSpc>
                <a:spcPct val="100000"/>
              </a:lnSpc>
              <a:spcBef>
                <a:spcPts val="0"/>
              </a:spcBef>
              <a:spcAft>
                <a:spcPts val="0"/>
              </a:spcAft>
              <a:buClr>
                <a:schemeClr val="dk1"/>
              </a:buClr>
              <a:buSzPts val="1200"/>
              <a:buFont typeface="Arial"/>
              <a:buChar char="•"/>
            </a:pPr>
            <a:r>
              <a:rPr lang="en-US"/>
              <a:t>Raising wage standards</a:t>
            </a:r>
            <a:endParaRPr/>
          </a:p>
          <a:p>
            <a:pPr indent="-171450" lvl="0" marL="171450" rtl="0" algn="l">
              <a:lnSpc>
                <a:spcPct val="100000"/>
              </a:lnSpc>
              <a:spcBef>
                <a:spcPts val="0"/>
              </a:spcBef>
              <a:spcAft>
                <a:spcPts val="0"/>
              </a:spcAft>
              <a:buClr>
                <a:schemeClr val="dk1"/>
              </a:buClr>
              <a:buSzPts val="1200"/>
              <a:buFont typeface="Arial"/>
              <a:buChar char="•"/>
            </a:pPr>
            <a:r>
              <a:rPr lang="en-US"/>
              <a:t>Giving a voice at work</a:t>
            </a:r>
            <a:endParaRPr/>
          </a:p>
          <a:p>
            <a:pPr indent="0" lvl="0" marL="0" rtl="0" algn="l">
              <a:lnSpc>
                <a:spcPct val="100000"/>
              </a:lnSpc>
              <a:spcBef>
                <a:spcPts val="0"/>
              </a:spcBef>
              <a:spcAft>
                <a:spcPts val="0"/>
              </a:spcAft>
              <a:buClr>
                <a:schemeClr val="dk1"/>
              </a:buClr>
              <a:buSzPts val="1200"/>
              <a:buFont typeface="Arial"/>
              <a:buNone/>
            </a:pPr>
            <a:r>
              <a:rPr lang="en-US"/>
              <a:t>Through collective bargaining and, in the case of the Houston Airport workers, with the active participation and support of city government</a:t>
            </a:r>
            <a:endParaRPr/>
          </a:p>
          <a:p>
            <a:pPr indent="0" lvl="0" marL="0" rtl="0" algn="l">
              <a:lnSpc>
                <a:spcPct val="100000"/>
              </a:lnSpc>
              <a:spcBef>
                <a:spcPts val="0"/>
              </a:spcBef>
              <a:spcAft>
                <a:spcPts val="0"/>
              </a:spcAft>
              <a:buClr>
                <a:schemeClr val="dk1"/>
              </a:buClr>
              <a:buSzPts val="1200"/>
              <a:buFont typeface="Arial"/>
              <a:buNone/>
            </a:pPr>
            <a:r>
              <a:t/>
            </a:r>
            <a:endParaRPr/>
          </a:p>
          <a:p>
            <a:pPr indent="0" lvl="0" marL="0" rtl="0" algn="l">
              <a:lnSpc>
                <a:spcPct val="100000"/>
              </a:lnSpc>
              <a:spcBef>
                <a:spcPts val="0"/>
              </a:spcBef>
              <a:spcAft>
                <a:spcPts val="0"/>
              </a:spcAft>
              <a:buClr>
                <a:schemeClr val="dk1"/>
              </a:buClr>
              <a:buSzPts val="1200"/>
              <a:buFont typeface="Arial"/>
              <a:buNone/>
            </a:pPr>
            <a:r>
              <a:rPr lang="en-US"/>
              <a:t>SEIU Texas is in the middle of a new organizing campaign for security officers contracted by the City of Houston and the Houston Airport system, and we are excited about the number of workers from across Houston who have reached out because they know the power that comes from being a member of a union, and we look forward to helping to organize thousands of additional Houston workers in the coming years, who are working as janitors, security officers, in the airports, and in healthcare.</a:t>
            </a:r>
            <a:endParaRPr/>
          </a:p>
        </p:txBody>
      </p:sp>
      <p:sp>
        <p:nvSpPr>
          <p:cNvPr id="232" name="Google Shape;232;p18:notes"/>
          <p:cNvSpPr txBox="1"/>
          <p:nvPr>
            <p:ph idx="12" type="sldNum"/>
          </p:nvPr>
        </p:nvSpPr>
        <p:spPr>
          <a:xfrm>
            <a:off x="3978275" y="8842375"/>
            <a:ext cx="3043238" cy="466725"/>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2871f5706c3_0_6:notes"/>
          <p:cNvSpPr/>
          <p:nvPr>
            <p:ph idx="2" type="sldImg"/>
          </p:nvPr>
        </p:nvSpPr>
        <p:spPr>
          <a:xfrm>
            <a:off x="719138" y="1163638"/>
            <a:ext cx="5584800" cy="3141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 name="Google Shape;110;g2871f5706c3_0_6:notes"/>
          <p:cNvSpPr txBox="1"/>
          <p:nvPr>
            <p:ph idx="1" type="body"/>
          </p:nvPr>
        </p:nvSpPr>
        <p:spPr>
          <a:xfrm>
            <a:off x="701675" y="4479925"/>
            <a:ext cx="5619900" cy="3665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1" name="Google Shape;111;g2871f5706c3_0_6:notes"/>
          <p:cNvSpPr txBox="1"/>
          <p:nvPr>
            <p:ph idx="12" type="sldNum"/>
          </p:nvPr>
        </p:nvSpPr>
        <p:spPr>
          <a:xfrm>
            <a:off x="3978275" y="8842375"/>
            <a:ext cx="3043200" cy="4668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19: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8" name="Google Shape;238;p19:notes"/>
          <p:cNvSpPr txBox="1"/>
          <p:nvPr>
            <p:ph idx="1" type="body"/>
          </p:nvPr>
        </p:nvSpPr>
        <p:spPr>
          <a:xfrm>
            <a:off x="701675" y="4479925"/>
            <a:ext cx="5619750" cy="36655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9" name="Google Shape;239;p19:notes"/>
          <p:cNvSpPr txBox="1"/>
          <p:nvPr>
            <p:ph idx="12" type="sldNum"/>
          </p:nvPr>
        </p:nvSpPr>
        <p:spPr>
          <a:xfrm>
            <a:off x="3978275" y="8842375"/>
            <a:ext cx="3043238" cy="466725"/>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20: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5" name="Google Shape;245;p20:notes"/>
          <p:cNvSpPr txBox="1"/>
          <p:nvPr>
            <p:ph idx="1" type="body"/>
          </p:nvPr>
        </p:nvSpPr>
        <p:spPr>
          <a:xfrm>
            <a:off x="701675" y="4479925"/>
            <a:ext cx="5619750" cy="36655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a:p>
        </p:txBody>
      </p:sp>
      <p:sp>
        <p:nvSpPr>
          <p:cNvPr id="246" name="Google Shape;246;p20:notes"/>
          <p:cNvSpPr txBox="1"/>
          <p:nvPr>
            <p:ph idx="12" type="sldNum"/>
          </p:nvPr>
        </p:nvSpPr>
        <p:spPr>
          <a:xfrm>
            <a:off x="3978275" y="8842375"/>
            <a:ext cx="3043238" cy="466725"/>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21: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2" name="Google Shape;252;p21:notes"/>
          <p:cNvSpPr txBox="1"/>
          <p:nvPr>
            <p:ph idx="1" type="body"/>
          </p:nvPr>
        </p:nvSpPr>
        <p:spPr>
          <a:xfrm>
            <a:off x="701675" y="4479925"/>
            <a:ext cx="5619750" cy="36655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a:p>
        </p:txBody>
      </p:sp>
      <p:sp>
        <p:nvSpPr>
          <p:cNvPr id="253" name="Google Shape;253;p21:notes"/>
          <p:cNvSpPr txBox="1"/>
          <p:nvPr>
            <p:ph idx="12" type="sldNum"/>
          </p:nvPr>
        </p:nvSpPr>
        <p:spPr>
          <a:xfrm>
            <a:off x="3978275" y="8842375"/>
            <a:ext cx="3043238" cy="466725"/>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22: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7" name="Google Shape;267;p22:notes"/>
          <p:cNvSpPr txBox="1"/>
          <p:nvPr>
            <p:ph idx="1" type="body"/>
          </p:nvPr>
        </p:nvSpPr>
        <p:spPr>
          <a:xfrm>
            <a:off x="701675" y="4479925"/>
            <a:ext cx="5619750" cy="36655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This is where we can talk briefly about our wish list for what City government could do – including things like a Dallas-style living wage resolution, etc…. Everything will be in speaking notes rather than on the slide - so maybe some kind of visual on the slide?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Wish list things I can think of (feel free to add/subtract/expand)</a:t>
            </a:r>
            <a:endParaRPr/>
          </a:p>
          <a:p>
            <a:pPr indent="-317500" lvl="0" marL="457200" rtl="0" algn="l">
              <a:lnSpc>
                <a:spcPct val="100000"/>
              </a:lnSpc>
              <a:spcBef>
                <a:spcPts val="0"/>
              </a:spcBef>
              <a:spcAft>
                <a:spcPts val="0"/>
              </a:spcAft>
              <a:buSzPts val="1400"/>
              <a:buChar char="●"/>
            </a:pPr>
            <a:r>
              <a:rPr lang="en-US"/>
              <a:t>Dallas-stype living wage resolution that increases each year without further council action</a:t>
            </a:r>
            <a:endParaRPr/>
          </a:p>
          <a:p>
            <a:pPr indent="-317500" lvl="0" marL="457200" rtl="0" algn="l">
              <a:lnSpc>
                <a:spcPct val="100000"/>
              </a:lnSpc>
              <a:spcBef>
                <a:spcPts val="0"/>
              </a:spcBef>
              <a:spcAft>
                <a:spcPts val="0"/>
              </a:spcAft>
              <a:buSzPts val="1400"/>
              <a:buChar char="●"/>
            </a:pPr>
            <a:r>
              <a:rPr lang="en-US"/>
              <a:t>Expanding the use of good labor peace language in RFPs (currently included in some but not all RFPs from the city)</a:t>
            </a:r>
            <a:endParaRPr/>
          </a:p>
          <a:p>
            <a:pPr indent="-317500" lvl="0" marL="457200" rtl="0" algn="l">
              <a:lnSpc>
                <a:spcPct val="100000"/>
              </a:lnSpc>
              <a:spcBef>
                <a:spcPts val="0"/>
              </a:spcBef>
              <a:spcAft>
                <a:spcPts val="0"/>
              </a:spcAft>
              <a:buSzPts val="1400"/>
              <a:buChar char="●"/>
            </a:pPr>
            <a:r>
              <a:rPr lang="en-US"/>
              <a:t>Beyond just good labor peace language - let's use worker-centered measures as part of the scoring of bids - so that it's less likely for low-bid contractors to win work, if those low bids are at the expense of the people doing the work</a:t>
            </a:r>
            <a:endParaRPr/>
          </a:p>
          <a:p>
            <a:pPr indent="-317500" lvl="0" marL="457200" rtl="0" algn="l">
              <a:lnSpc>
                <a:spcPct val="100000"/>
              </a:lnSpc>
              <a:spcBef>
                <a:spcPts val="0"/>
              </a:spcBef>
              <a:spcAft>
                <a:spcPts val="0"/>
              </a:spcAft>
              <a:buSzPts val="1400"/>
              <a:buChar char="●"/>
            </a:pPr>
            <a:r>
              <a:rPr lang="en-US"/>
              <a:t>Ways of considering worker rights and wages with other city programs - such as tax incentives, grants, etc. - so that companies receiving benefits are companies that create good jobs that lift up communities, and not ones that take public money and then exploit their workers.</a:t>
            </a:r>
            <a:endParaRPr/>
          </a:p>
        </p:txBody>
      </p:sp>
      <p:sp>
        <p:nvSpPr>
          <p:cNvPr id="268" name="Google Shape;268;p22:notes"/>
          <p:cNvSpPr txBox="1"/>
          <p:nvPr>
            <p:ph idx="12" type="sldNum"/>
          </p:nvPr>
        </p:nvSpPr>
        <p:spPr>
          <a:xfrm>
            <a:off x="3978275" y="8842375"/>
            <a:ext cx="3043238" cy="466725"/>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2871f5706c3_0_17:notes"/>
          <p:cNvSpPr/>
          <p:nvPr>
            <p:ph idx="2" type="sldImg"/>
          </p:nvPr>
        </p:nvSpPr>
        <p:spPr>
          <a:xfrm>
            <a:off x="719138" y="1163638"/>
            <a:ext cx="5584800" cy="3141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3" name="Google Shape;273;g2871f5706c3_0_17:notes"/>
          <p:cNvSpPr txBox="1"/>
          <p:nvPr>
            <p:ph idx="1" type="body"/>
          </p:nvPr>
        </p:nvSpPr>
        <p:spPr>
          <a:xfrm>
            <a:off x="701675" y="4479925"/>
            <a:ext cx="5619900" cy="3665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4" name="Google Shape;274;g2871f5706c3_0_17:notes"/>
          <p:cNvSpPr txBox="1"/>
          <p:nvPr>
            <p:ph idx="12" type="sldNum"/>
          </p:nvPr>
        </p:nvSpPr>
        <p:spPr>
          <a:xfrm>
            <a:off x="3978275" y="8842375"/>
            <a:ext cx="3043200" cy="4668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2: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 name="Google Shape;117;p2:notes"/>
          <p:cNvSpPr txBox="1"/>
          <p:nvPr>
            <p:ph idx="1" type="body"/>
          </p:nvPr>
        </p:nvSpPr>
        <p:spPr>
          <a:xfrm>
            <a:off x="701675" y="4479925"/>
            <a:ext cx="5619750" cy="36655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118" name="Google Shape;118;p2:notes"/>
          <p:cNvSpPr txBox="1"/>
          <p:nvPr>
            <p:ph idx="12" type="sldNum"/>
          </p:nvPr>
        </p:nvSpPr>
        <p:spPr>
          <a:xfrm>
            <a:off x="3978275" y="8842375"/>
            <a:ext cx="3043238" cy="466725"/>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3: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 name="Google Shape;124;p3:notes"/>
          <p:cNvSpPr txBox="1"/>
          <p:nvPr>
            <p:ph idx="1" type="body"/>
          </p:nvPr>
        </p:nvSpPr>
        <p:spPr>
          <a:xfrm>
            <a:off x="701675" y="4479925"/>
            <a:ext cx="5619750" cy="36655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5" name="Google Shape;125;p3:notes"/>
          <p:cNvSpPr txBox="1"/>
          <p:nvPr>
            <p:ph idx="12" type="sldNum"/>
          </p:nvPr>
        </p:nvSpPr>
        <p:spPr>
          <a:xfrm>
            <a:off x="3978275" y="8842375"/>
            <a:ext cx="3043238" cy="466725"/>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4: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 name="Google Shape;131;p4:notes"/>
          <p:cNvSpPr txBox="1"/>
          <p:nvPr>
            <p:ph idx="1" type="body"/>
          </p:nvPr>
        </p:nvSpPr>
        <p:spPr>
          <a:xfrm>
            <a:off x="701675" y="4479925"/>
            <a:ext cx="5619750" cy="36655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2" name="Google Shape;132;p4:notes"/>
          <p:cNvSpPr txBox="1"/>
          <p:nvPr>
            <p:ph idx="12" type="sldNum"/>
          </p:nvPr>
        </p:nvSpPr>
        <p:spPr>
          <a:xfrm>
            <a:off x="3978275" y="8842375"/>
            <a:ext cx="3043238" cy="466725"/>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2fe6d4809de_0_0:notes"/>
          <p:cNvSpPr/>
          <p:nvPr>
            <p:ph idx="2" type="sldImg"/>
          </p:nvPr>
        </p:nvSpPr>
        <p:spPr>
          <a:xfrm>
            <a:off x="719138" y="1163638"/>
            <a:ext cx="5584800" cy="3141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 name="Google Shape;138;g2fe6d4809de_0_0:notes"/>
          <p:cNvSpPr txBox="1"/>
          <p:nvPr>
            <p:ph idx="1" type="body"/>
          </p:nvPr>
        </p:nvSpPr>
        <p:spPr>
          <a:xfrm>
            <a:off x="701675" y="4479925"/>
            <a:ext cx="5619900" cy="3665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9" name="Google Shape;139;g2fe6d4809de_0_0:notes"/>
          <p:cNvSpPr txBox="1"/>
          <p:nvPr>
            <p:ph idx="12" type="sldNum"/>
          </p:nvPr>
        </p:nvSpPr>
        <p:spPr>
          <a:xfrm>
            <a:off x="3978275" y="8842375"/>
            <a:ext cx="3043200" cy="4668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6: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 name="Google Shape;145;p6:notes"/>
          <p:cNvSpPr txBox="1"/>
          <p:nvPr>
            <p:ph idx="1" type="body"/>
          </p:nvPr>
        </p:nvSpPr>
        <p:spPr>
          <a:xfrm>
            <a:off x="701675" y="4479925"/>
            <a:ext cx="5619750" cy="366553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t/>
            </a:r>
            <a:endParaRPr/>
          </a:p>
        </p:txBody>
      </p:sp>
      <p:sp>
        <p:nvSpPr>
          <p:cNvPr id="146" name="Google Shape;146;p6:notes"/>
          <p:cNvSpPr txBox="1"/>
          <p:nvPr>
            <p:ph idx="12" type="sldNum"/>
          </p:nvPr>
        </p:nvSpPr>
        <p:spPr>
          <a:xfrm>
            <a:off x="3978275" y="8842375"/>
            <a:ext cx="3043238" cy="466725"/>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7: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 name="Google Shape;153;p7:notes"/>
          <p:cNvSpPr txBox="1"/>
          <p:nvPr>
            <p:ph idx="1" type="body"/>
          </p:nvPr>
        </p:nvSpPr>
        <p:spPr>
          <a:xfrm>
            <a:off x="701675" y="4479925"/>
            <a:ext cx="5619750" cy="36655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4" name="Google Shape;154;p7:notes"/>
          <p:cNvSpPr txBox="1"/>
          <p:nvPr>
            <p:ph idx="12" type="sldNum"/>
          </p:nvPr>
        </p:nvSpPr>
        <p:spPr>
          <a:xfrm>
            <a:off x="3978275" y="8842375"/>
            <a:ext cx="3043238" cy="466725"/>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8: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0" name="Google Shape;160;p8:notes"/>
          <p:cNvSpPr txBox="1"/>
          <p:nvPr>
            <p:ph idx="1" type="body"/>
          </p:nvPr>
        </p:nvSpPr>
        <p:spPr>
          <a:xfrm>
            <a:off x="701675" y="4479925"/>
            <a:ext cx="5619750" cy="36655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1" name="Google Shape;161;p8:notes"/>
          <p:cNvSpPr txBox="1"/>
          <p:nvPr>
            <p:ph idx="12" type="sldNum"/>
          </p:nvPr>
        </p:nvSpPr>
        <p:spPr>
          <a:xfrm>
            <a:off x="3978275" y="8842375"/>
            <a:ext cx="3043238" cy="466725"/>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18" name="Shape 18"/>
        <p:cNvGrpSpPr/>
        <p:nvPr/>
      </p:nvGrpSpPr>
      <p:grpSpPr>
        <a:xfrm>
          <a:off x="0" y="0"/>
          <a:ext cx="0" cy="0"/>
          <a:chOff x="0" y="0"/>
          <a:chExt cx="0" cy="0"/>
        </a:xfrm>
      </p:grpSpPr>
      <p:sp>
        <p:nvSpPr>
          <p:cNvPr id="19" name="Google Shape;19;p26"/>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 name="Google Shape;20;p26"/>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 name="Google Shape;21;p26"/>
          <p:cNvSpPr txBox="1"/>
          <p:nvPr>
            <p:ph type="ctrTitle"/>
          </p:nvPr>
        </p:nvSpPr>
        <p:spPr>
          <a:xfrm>
            <a:off x="1097280" y="758952"/>
            <a:ext cx="10058400" cy="356616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513AA9"/>
              </a:buClr>
              <a:buSzPts val="8000"/>
              <a:buFont typeface="Open Sans"/>
              <a:buNone/>
              <a:defRPr sz="8000">
                <a:solidFill>
                  <a:srgbClr val="513AA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26"/>
          <p:cNvSpPr txBox="1"/>
          <p:nvPr>
            <p:ph idx="1" type="subTitle"/>
          </p:nvPr>
        </p:nvSpPr>
        <p:spPr>
          <a:xfrm>
            <a:off x="1100051" y="4455620"/>
            <a:ext cx="10058400" cy="1143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200"/>
              </a:spcBef>
              <a:spcAft>
                <a:spcPts val="0"/>
              </a:spcAft>
              <a:buSzPts val="2400"/>
              <a:buNone/>
              <a:defRPr b="1" sz="2400" cap="none">
                <a:solidFill>
                  <a:schemeClr val="dk2"/>
                </a:solidFill>
                <a:latin typeface="Open Sans"/>
                <a:ea typeface="Open Sans"/>
                <a:cs typeface="Open Sans"/>
                <a:sym typeface="Open Sans"/>
              </a:defRPr>
            </a:lvl1pPr>
            <a:lvl2pPr lvl="1" algn="ctr">
              <a:lnSpc>
                <a:spcPct val="90000"/>
              </a:lnSpc>
              <a:spcBef>
                <a:spcPts val="200"/>
              </a:spcBef>
              <a:spcAft>
                <a:spcPts val="0"/>
              </a:spcAft>
              <a:buSzPts val="2400"/>
              <a:buNone/>
              <a:defRPr sz="2400"/>
            </a:lvl2pPr>
            <a:lvl3pPr lvl="2" algn="ctr">
              <a:lnSpc>
                <a:spcPct val="90000"/>
              </a:lnSpc>
              <a:spcBef>
                <a:spcPts val="400"/>
              </a:spcBef>
              <a:spcAft>
                <a:spcPts val="0"/>
              </a:spcAft>
              <a:buSzPts val="2400"/>
              <a:buNone/>
              <a:defRPr sz="2400"/>
            </a:lvl3pPr>
            <a:lvl4pPr lvl="3" algn="ctr">
              <a:lnSpc>
                <a:spcPct val="90000"/>
              </a:lnSpc>
              <a:spcBef>
                <a:spcPts val="400"/>
              </a:spcBef>
              <a:spcAft>
                <a:spcPts val="0"/>
              </a:spcAft>
              <a:buSzPts val="2000"/>
              <a:buNone/>
              <a:defRPr sz="2000"/>
            </a:lvl4pPr>
            <a:lvl5pPr lvl="4" algn="ctr">
              <a:lnSpc>
                <a:spcPct val="90000"/>
              </a:lnSpc>
              <a:spcBef>
                <a:spcPts val="400"/>
              </a:spcBef>
              <a:spcAft>
                <a:spcPts val="0"/>
              </a:spcAft>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23" name="Google Shape;23;p26"/>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26"/>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26"/>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26" name="Google Shape;26;p26"/>
          <p:cNvCxnSpPr/>
          <p:nvPr/>
        </p:nvCxnSpPr>
        <p:spPr>
          <a:xfrm>
            <a:off x="1207658" y="4343400"/>
            <a:ext cx="9875520" cy="0"/>
          </a:xfrm>
          <a:prstGeom prst="straightConnector1">
            <a:avLst/>
          </a:prstGeom>
          <a:noFill/>
          <a:ln cap="flat" cmpd="sng" w="9525">
            <a:solidFill>
              <a:srgbClr val="9483D4"/>
            </a:solidFill>
            <a:prstDash val="solid"/>
            <a:round/>
            <a:headEnd len="sm" w="sm" type="none"/>
            <a:tailEnd len="sm" w="sm" type="none"/>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7" name="Shape 87"/>
        <p:cNvGrpSpPr/>
        <p:nvPr/>
      </p:nvGrpSpPr>
      <p:grpSpPr>
        <a:xfrm>
          <a:off x="0" y="0"/>
          <a:ext cx="0" cy="0"/>
          <a:chOff x="0" y="0"/>
          <a:chExt cx="0" cy="0"/>
        </a:xfrm>
      </p:grpSpPr>
      <p:sp>
        <p:nvSpPr>
          <p:cNvPr id="88" name="Google Shape;88;p35"/>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5F47BE"/>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35"/>
          <p:cNvSpPr txBox="1"/>
          <p:nvPr>
            <p:ph idx="1" type="body"/>
          </p:nvPr>
        </p:nvSpPr>
        <p:spPr>
          <a:xfrm rot="5400000">
            <a:off x="4114800" y="-1171786"/>
            <a:ext cx="4023360" cy="10058400"/>
          </a:xfrm>
          <a:prstGeom prst="rect">
            <a:avLst/>
          </a:prstGeom>
          <a:noFill/>
          <a:ln>
            <a:noFill/>
          </a:ln>
        </p:spPr>
        <p:txBody>
          <a:bodyPr anchorCtr="0" anchor="t" bIns="0" lIns="45700" spcFirstLastPara="1" rIns="45700" wrap="square" tIns="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0" name="Google Shape;90;p35"/>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35"/>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35"/>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93" name="Shape 93"/>
        <p:cNvGrpSpPr/>
        <p:nvPr/>
      </p:nvGrpSpPr>
      <p:grpSpPr>
        <a:xfrm>
          <a:off x="0" y="0"/>
          <a:ext cx="0" cy="0"/>
          <a:chOff x="0" y="0"/>
          <a:chExt cx="0" cy="0"/>
        </a:xfrm>
      </p:grpSpPr>
      <p:sp>
        <p:nvSpPr>
          <p:cNvPr id="94" name="Google Shape;94;p36"/>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 name="Google Shape;95;p36"/>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36"/>
          <p:cNvSpPr txBox="1"/>
          <p:nvPr>
            <p:ph type="title"/>
          </p:nvPr>
        </p:nvSpPr>
        <p:spPr>
          <a:xfrm rot="5400000">
            <a:off x="7160640" y="1979039"/>
            <a:ext cx="5757421" cy="262890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5F47BE"/>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 name="Google Shape;97;p36"/>
          <p:cNvSpPr txBox="1"/>
          <p:nvPr>
            <p:ph idx="1" type="body"/>
          </p:nvPr>
        </p:nvSpPr>
        <p:spPr>
          <a:xfrm rot="5400000">
            <a:off x="1826639" y="-573661"/>
            <a:ext cx="5757422" cy="7734300"/>
          </a:xfrm>
          <a:prstGeom prst="rect">
            <a:avLst/>
          </a:prstGeom>
          <a:noFill/>
          <a:ln>
            <a:noFill/>
          </a:ln>
        </p:spPr>
        <p:txBody>
          <a:bodyPr anchorCtr="0" anchor="t" bIns="0" lIns="45700" spcFirstLastPara="1" rIns="45700" wrap="square" tIns="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8" name="Google Shape;98;p36"/>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36"/>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p36"/>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27" name="Shape 27"/>
        <p:cNvGrpSpPr/>
        <p:nvPr/>
      </p:nvGrpSpPr>
      <p:grpSpPr>
        <a:xfrm>
          <a:off x="0" y="0"/>
          <a:ext cx="0" cy="0"/>
          <a:chOff x="0" y="0"/>
          <a:chExt cx="0" cy="0"/>
        </a:xfrm>
      </p:grpSpPr>
      <p:sp>
        <p:nvSpPr>
          <p:cNvPr id="28" name="Google Shape;28;p32"/>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 name="Google Shape;29;p32"/>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 name="Google Shape;30;p32"/>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32"/>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32"/>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bg>
      <p:bgPr>
        <a:solidFill>
          <a:schemeClr val="lt1"/>
        </a:solidFill>
      </p:bgPr>
    </p:bg>
    <p:spTree>
      <p:nvGrpSpPr>
        <p:cNvPr id="33" name="Shape 33"/>
        <p:cNvGrpSpPr/>
        <p:nvPr/>
      </p:nvGrpSpPr>
      <p:grpSpPr>
        <a:xfrm>
          <a:off x="0" y="0"/>
          <a:ext cx="0" cy="0"/>
          <a:chOff x="0" y="0"/>
          <a:chExt cx="0" cy="0"/>
        </a:xfrm>
      </p:grpSpPr>
      <p:sp>
        <p:nvSpPr>
          <p:cNvPr id="34" name="Google Shape;34;p27"/>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 name="Google Shape;35;p27"/>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 name="Google Shape;36;p27"/>
          <p:cNvSpPr txBox="1"/>
          <p:nvPr>
            <p:ph type="title"/>
          </p:nvPr>
        </p:nvSpPr>
        <p:spPr>
          <a:xfrm>
            <a:off x="1097280" y="758952"/>
            <a:ext cx="10058400" cy="356616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513AA9"/>
              </a:buClr>
              <a:buSzPts val="8000"/>
              <a:buFont typeface="Open Sans"/>
              <a:buNone/>
              <a:defRPr b="0" sz="8000">
                <a:solidFill>
                  <a:srgbClr val="513AA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27"/>
          <p:cNvSpPr txBox="1"/>
          <p:nvPr>
            <p:ph idx="1" type="body"/>
          </p:nvPr>
        </p:nvSpPr>
        <p:spPr>
          <a:xfrm>
            <a:off x="1097280" y="4453128"/>
            <a:ext cx="10058400" cy="11430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200"/>
              </a:spcBef>
              <a:spcAft>
                <a:spcPts val="0"/>
              </a:spcAft>
              <a:buSzPts val="2400"/>
              <a:buNone/>
              <a:defRPr b="1" sz="2400" cap="none">
                <a:solidFill>
                  <a:schemeClr val="dk2"/>
                </a:solidFill>
                <a:latin typeface="Open Sans"/>
                <a:ea typeface="Open Sans"/>
                <a:cs typeface="Open Sans"/>
                <a:sym typeface="Open Sans"/>
              </a:defRPr>
            </a:lvl1pPr>
            <a:lvl2pPr indent="-228600" lvl="1" marL="914400" algn="l">
              <a:lnSpc>
                <a:spcPct val="90000"/>
              </a:lnSpc>
              <a:spcBef>
                <a:spcPts val="200"/>
              </a:spcBef>
              <a:spcAft>
                <a:spcPts val="0"/>
              </a:spcAft>
              <a:buSzPts val="1800"/>
              <a:buNone/>
              <a:defRPr sz="1800">
                <a:solidFill>
                  <a:srgbClr val="908CAE"/>
                </a:solidFill>
              </a:defRPr>
            </a:lvl2pPr>
            <a:lvl3pPr indent="-228600" lvl="2" marL="1371600" algn="l">
              <a:lnSpc>
                <a:spcPct val="90000"/>
              </a:lnSpc>
              <a:spcBef>
                <a:spcPts val="400"/>
              </a:spcBef>
              <a:spcAft>
                <a:spcPts val="0"/>
              </a:spcAft>
              <a:buSzPts val="1600"/>
              <a:buNone/>
              <a:defRPr sz="1600">
                <a:solidFill>
                  <a:srgbClr val="908CAE"/>
                </a:solidFill>
              </a:defRPr>
            </a:lvl3pPr>
            <a:lvl4pPr indent="-228600" lvl="3" marL="1828800" algn="l">
              <a:lnSpc>
                <a:spcPct val="90000"/>
              </a:lnSpc>
              <a:spcBef>
                <a:spcPts val="400"/>
              </a:spcBef>
              <a:spcAft>
                <a:spcPts val="0"/>
              </a:spcAft>
              <a:buSzPts val="1400"/>
              <a:buNone/>
              <a:defRPr sz="1400">
                <a:solidFill>
                  <a:srgbClr val="908CAE"/>
                </a:solidFill>
              </a:defRPr>
            </a:lvl4pPr>
            <a:lvl5pPr indent="-228600" lvl="4" marL="2286000" algn="l">
              <a:lnSpc>
                <a:spcPct val="90000"/>
              </a:lnSpc>
              <a:spcBef>
                <a:spcPts val="400"/>
              </a:spcBef>
              <a:spcAft>
                <a:spcPts val="0"/>
              </a:spcAft>
              <a:buSzPts val="1400"/>
              <a:buNone/>
              <a:defRPr sz="1400">
                <a:solidFill>
                  <a:srgbClr val="908CAE"/>
                </a:solidFill>
              </a:defRPr>
            </a:lvl5pPr>
            <a:lvl6pPr indent="-228600" lvl="5" marL="2743200" algn="l">
              <a:lnSpc>
                <a:spcPct val="90000"/>
              </a:lnSpc>
              <a:spcBef>
                <a:spcPts val="400"/>
              </a:spcBef>
              <a:spcAft>
                <a:spcPts val="0"/>
              </a:spcAft>
              <a:buSzPts val="1400"/>
              <a:buNone/>
              <a:defRPr sz="1400">
                <a:solidFill>
                  <a:srgbClr val="908CAE"/>
                </a:solidFill>
              </a:defRPr>
            </a:lvl6pPr>
            <a:lvl7pPr indent="-228600" lvl="6" marL="3200400" algn="l">
              <a:lnSpc>
                <a:spcPct val="90000"/>
              </a:lnSpc>
              <a:spcBef>
                <a:spcPts val="400"/>
              </a:spcBef>
              <a:spcAft>
                <a:spcPts val="0"/>
              </a:spcAft>
              <a:buSzPts val="1400"/>
              <a:buNone/>
              <a:defRPr sz="1400">
                <a:solidFill>
                  <a:srgbClr val="908CAE"/>
                </a:solidFill>
              </a:defRPr>
            </a:lvl7pPr>
            <a:lvl8pPr indent="-228600" lvl="7" marL="3657600" algn="l">
              <a:lnSpc>
                <a:spcPct val="90000"/>
              </a:lnSpc>
              <a:spcBef>
                <a:spcPts val="400"/>
              </a:spcBef>
              <a:spcAft>
                <a:spcPts val="0"/>
              </a:spcAft>
              <a:buSzPts val="1400"/>
              <a:buNone/>
              <a:defRPr sz="1400">
                <a:solidFill>
                  <a:srgbClr val="908CAE"/>
                </a:solidFill>
              </a:defRPr>
            </a:lvl8pPr>
            <a:lvl9pPr indent="-228600" lvl="8" marL="4114800" algn="l">
              <a:lnSpc>
                <a:spcPct val="90000"/>
              </a:lnSpc>
              <a:spcBef>
                <a:spcPts val="400"/>
              </a:spcBef>
              <a:spcAft>
                <a:spcPts val="400"/>
              </a:spcAft>
              <a:buSzPts val="1400"/>
              <a:buNone/>
              <a:defRPr sz="1400">
                <a:solidFill>
                  <a:srgbClr val="908CAE"/>
                </a:solidFill>
              </a:defRPr>
            </a:lvl9pPr>
          </a:lstStyle>
          <a:p/>
        </p:txBody>
      </p:sp>
      <p:sp>
        <p:nvSpPr>
          <p:cNvPr id="38" name="Google Shape;38;p27"/>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27"/>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27"/>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41" name="Google Shape;41;p27"/>
          <p:cNvCxnSpPr/>
          <p:nvPr/>
        </p:nvCxnSpPr>
        <p:spPr>
          <a:xfrm>
            <a:off x="1207658" y="4343400"/>
            <a:ext cx="9875520" cy="0"/>
          </a:xfrm>
          <a:prstGeom prst="straightConnector1">
            <a:avLst/>
          </a:prstGeom>
          <a:noFill/>
          <a:ln cap="flat" cmpd="sng" w="9525">
            <a:solidFill>
              <a:srgbClr val="9483D4"/>
            </a:solidFill>
            <a:prstDash val="solid"/>
            <a:round/>
            <a:headEnd len="sm" w="sm" type="none"/>
            <a:tailEnd len="sm" w="sm"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2" name="Shape 42"/>
        <p:cNvGrpSpPr/>
        <p:nvPr/>
      </p:nvGrpSpPr>
      <p:grpSpPr>
        <a:xfrm>
          <a:off x="0" y="0"/>
          <a:ext cx="0" cy="0"/>
          <a:chOff x="0" y="0"/>
          <a:chExt cx="0" cy="0"/>
        </a:xfrm>
      </p:grpSpPr>
      <p:sp>
        <p:nvSpPr>
          <p:cNvPr id="43" name="Google Shape;43;p28"/>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5F47BE"/>
              </a:buClr>
              <a:buSzPts val="4800"/>
              <a:buFont typeface="Open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28"/>
          <p:cNvSpPr txBox="1"/>
          <p:nvPr>
            <p:ph idx="1" type="body"/>
          </p:nvPr>
        </p:nvSpPr>
        <p:spPr>
          <a:xfrm>
            <a:off x="1097280" y="1845734"/>
            <a:ext cx="10058400" cy="402336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5" name="Google Shape;45;p28"/>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28"/>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28"/>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8" name="Shape 48"/>
        <p:cNvGrpSpPr/>
        <p:nvPr/>
      </p:nvGrpSpPr>
      <p:grpSpPr>
        <a:xfrm>
          <a:off x="0" y="0"/>
          <a:ext cx="0" cy="0"/>
          <a:chOff x="0" y="0"/>
          <a:chExt cx="0" cy="0"/>
        </a:xfrm>
      </p:grpSpPr>
      <p:sp>
        <p:nvSpPr>
          <p:cNvPr id="49" name="Google Shape;49;p29"/>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5F47BE"/>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29"/>
          <p:cNvSpPr txBox="1"/>
          <p:nvPr>
            <p:ph idx="1" type="body"/>
          </p:nvPr>
        </p:nvSpPr>
        <p:spPr>
          <a:xfrm>
            <a:off x="1097279" y="1845734"/>
            <a:ext cx="4937760" cy="402336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1" name="Google Shape;51;p29"/>
          <p:cNvSpPr txBox="1"/>
          <p:nvPr>
            <p:ph idx="2" type="body"/>
          </p:nvPr>
        </p:nvSpPr>
        <p:spPr>
          <a:xfrm>
            <a:off x="6217920" y="1845735"/>
            <a:ext cx="4937760" cy="402336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2" name="Google Shape;52;p29"/>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29"/>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29"/>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5" name="Shape 55"/>
        <p:cNvGrpSpPr/>
        <p:nvPr/>
      </p:nvGrpSpPr>
      <p:grpSpPr>
        <a:xfrm>
          <a:off x="0" y="0"/>
          <a:ext cx="0" cy="0"/>
          <a:chOff x="0" y="0"/>
          <a:chExt cx="0" cy="0"/>
        </a:xfrm>
      </p:grpSpPr>
      <p:sp>
        <p:nvSpPr>
          <p:cNvPr id="56" name="Google Shape;56;p30"/>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5F47BE"/>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30"/>
          <p:cNvSpPr txBox="1"/>
          <p:nvPr>
            <p:ph idx="1" type="body"/>
          </p:nvPr>
        </p:nvSpPr>
        <p:spPr>
          <a:xfrm>
            <a:off x="1097280" y="1846052"/>
            <a:ext cx="4937760" cy="736282"/>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200"/>
              </a:spcBef>
              <a:spcAft>
                <a:spcPts val="0"/>
              </a:spcAft>
              <a:buSzPts val="2000"/>
              <a:buNone/>
              <a:defRPr b="0" sz="2000" cap="none">
                <a:solidFill>
                  <a:schemeClr val="dk2"/>
                </a:solidFill>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58" name="Google Shape;58;p30"/>
          <p:cNvSpPr txBox="1"/>
          <p:nvPr>
            <p:ph idx="2" type="body"/>
          </p:nvPr>
        </p:nvSpPr>
        <p:spPr>
          <a:xfrm>
            <a:off x="1097280" y="2582334"/>
            <a:ext cx="4937760" cy="337820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9" name="Google Shape;59;p30"/>
          <p:cNvSpPr txBox="1"/>
          <p:nvPr>
            <p:ph idx="3" type="body"/>
          </p:nvPr>
        </p:nvSpPr>
        <p:spPr>
          <a:xfrm>
            <a:off x="6217920" y="1846052"/>
            <a:ext cx="4937760" cy="736282"/>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200"/>
              </a:spcBef>
              <a:spcAft>
                <a:spcPts val="0"/>
              </a:spcAft>
              <a:buSzPts val="2000"/>
              <a:buNone/>
              <a:defRPr b="0" sz="2000" cap="none">
                <a:solidFill>
                  <a:schemeClr val="dk2"/>
                </a:solidFill>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60" name="Google Shape;60;p30"/>
          <p:cNvSpPr txBox="1"/>
          <p:nvPr>
            <p:ph idx="4" type="body"/>
          </p:nvPr>
        </p:nvSpPr>
        <p:spPr>
          <a:xfrm>
            <a:off x="6217920" y="2582334"/>
            <a:ext cx="4937760" cy="337820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1" name="Google Shape;61;p30"/>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30"/>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30"/>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4" name="Shape 64"/>
        <p:cNvGrpSpPr/>
        <p:nvPr/>
      </p:nvGrpSpPr>
      <p:grpSpPr>
        <a:xfrm>
          <a:off x="0" y="0"/>
          <a:ext cx="0" cy="0"/>
          <a:chOff x="0" y="0"/>
          <a:chExt cx="0" cy="0"/>
        </a:xfrm>
      </p:grpSpPr>
      <p:sp>
        <p:nvSpPr>
          <p:cNvPr id="65" name="Google Shape;65;p31"/>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5F47BE"/>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31"/>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31"/>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31"/>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69" name="Shape 69"/>
        <p:cNvGrpSpPr/>
        <p:nvPr/>
      </p:nvGrpSpPr>
      <p:grpSpPr>
        <a:xfrm>
          <a:off x="0" y="0"/>
          <a:ext cx="0" cy="0"/>
          <a:chOff x="0" y="0"/>
          <a:chExt cx="0" cy="0"/>
        </a:xfrm>
      </p:grpSpPr>
      <p:sp>
        <p:nvSpPr>
          <p:cNvPr id="70" name="Google Shape;70;p33"/>
          <p:cNvSpPr/>
          <p:nvPr/>
        </p:nvSpPr>
        <p:spPr>
          <a:xfrm>
            <a:off x="16" y="0"/>
            <a:ext cx="4050791"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 name="Google Shape;71;p33"/>
          <p:cNvSpPr/>
          <p:nvPr/>
        </p:nvSpPr>
        <p:spPr>
          <a:xfrm>
            <a:off x="4040071" y="0"/>
            <a:ext cx="64008"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 name="Google Shape;72;p33"/>
          <p:cNvSpPr txBox="1"/>
          <p:nvPr>
            <p:ph type="title"/>
          </p:nvPr>
        </p:nvSpPr>
        <p:spPr>
          <a:xfrm>
            <a:off x="457200" y="594359"/>
            <a:ext cx="3200400" cy="228600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FFFFFF"/>
              </a:buClr>
              <a:buSzPts val="3600"/>
              <a:buFont typeface="Open Sans"/>
              <a:buNone/>
              <a:defRPr b="0" sz="360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33"/>
          <p:cNvSpPr txBox="1"/>
          <p:nvPr>
            <p:ph idx="1" type="body"/>
          </p:nvPr>
        </p:nvSpPr>
        <p:spPr>
          <a:xfrm>
            <a:off x="4800600" y="731520"/>
            <a:ext cx="6492240" cy="525780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74" name="Google Shape;74;p33"/>
          <p:cNvSpPr txBox="1"/>
          <p:nvPr>
            <p:ph idx="2" type="body"/>
          </p:nvPr>
        </p:nvSpPr>
        <p:spPr>
          <a:xfrm>
            <a:off x="457200" y="2926080"/>
            <a:ext cx="3200400" cy="337912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200"/>
              </a:spcBef>
              <a:spcAft>
                <a:spcPts val="0"/>
              </a:spcAft>
              <a:buSzPts val="1500"/>
              <a:buNone/>
              <a:defRPr sz="1500">
                <a:solidFill>
                  <a:srgbClr val="FFFFFF"/>
                </a:solidFill>
              </a:defRPr>
            </a:lvl1pPr>
            <a:lvl2pPr indent="-228600" lvl="1" marL="914400" algn="l">
              <a:lnSpc>
                <a:spcPct val="90000"/>
              </a:lnSpc>
              <a:spcBef>
                <a:spcPts val="200"/>
              </a:spcBef>
              <a:spcAft>
                <a:spcPts val="0"/>
              </a:spcAft>
              <a:buSzPts val="1200"/>
              <a:buNone/>
              <a:defRPr sz="1200"/>
            </a:lvl2pPr>
            <a:lvl3pPr indent="-228600" lvl="2" marL="1371600" algn="l">
              <a:lnSpc>
                <a:spcPct val="90000"/>
              </a:lnSpc>
              <a:spcBef>
                <a:spcPts val="400"/>
              </a:spcBef>
              <a:spcAft>
                <a:spcPts val="0"/>
              </a:spcAft>
              <a:buSzPts val="1000"/>
              <a:buNone/>
              <a:defRPr sz="1000"/>
            </a:lvl3pPr>
            <a:lvl4pPr indent="-228600" lvl="3" marL="1828800" algn="l">
              <a:lnSpc>
                <a:spcPct val="90000"/>
              </a:lnSpc>
              <a:spcBef>
                <a:spcPts val="400"/>
              </a:spcBef>
              <a:spcAft>
                <a:spcPts val="0"/>
              </a:spcAft>
              <a:buSzPts val="900"/>
              <a:buNone/>
              <a:defRPr sz="900"/>
            </a:lvl4pPr>
            <a:lvl5pPr indent="-228600" lvl="4" marL="2286000" algn="l">
              <a:lnSpc>
                <a:spcPct val="90000"/>
              </a:lnSpc>
              <a:spcBef>
                <a:spcPts val="400"/>
              </a:spcBef>
              <a:spcAft>
                <a:spcPts val="0"/>
              </a:spcAft>
              <a:buSzPts val="900"/>
              <a:buNone/>
              <a:defRPr sz="900"/>
            </a:lvl5pPr>
            <a:lvl6pPr indent="-228600" lvl="5" marL="2743200" algn="l">
              <a:lnSpc>
                <a:spcPct val="90000"/>
              </a:lnSpc>
              <a:spcBef>
                <a:spcPts val="400"/>
              </a:spcBef>
              <a:spcAft>
                <a:spcPts val="0"/>
              </a:spcAft>
              <a:buSzPts val="900"/>
              <a:buNone/>
              <a:defRPr sz="900"/>
            </a:lvl6pPr>
            <a:lvl7pPr indent="-228600" lvl="6" marL="3200400" algn="l">
              <a:lnSpc>
                <a:spcPct val="90000"/>
              </a:lnSpc>
              <a:spcBef>
                <a:spcPts val="400"/>
              </a:spcBef>
              <a:spcAft>
                <a:spcPts val="0"/>
              </a:spcAft>
              <a:buSzPts val="900"/>
              <a:buNone/>
              <a:defRPr sz="900"/>
            </a:lvl7pPr>
            <a:lvl8pPr indent="-228600" lvl="7" marL="3657600" algn="l">
              <a:lnSpc>
                <a:spcPct val="90000"/>
              </a:lnSpc>
              <a:spcBef>
                <a:spcPts val="400"/>
              </a:spcBef>
              <a:spcAft>
                <a:spcPts val="0"/>
              </a:spcAft>
              <a:buSzPts val="900"/>
              <a:buNone/>
              <a:defRPr sz="900"/>
            </a:lvl8pPr>
            <a:lvl9pPr indent="-228600" lvl="8" marL="4114800" algn="l">
              <a:lnSpc>
                <a:spcPct val="90000"/>
              </a:lnSpc>
              <a:spcBef>
                <a:spcPts val="400"/>
              </a:spcBef>
              <a:spcAft>
                <a:spcPts val="400"/>
              </a:spcAft>
              <a:buSzPts val="900"/>
              <a:buNone/>
              <a:defRPr sz="900"/>
            </a:lvl9pPr>
          </a:lstStyle>
          <a:p/>
        </p:txBody>
      </p:sp>
      <p:sp>
        <p:nvSpPr>
          <p:cNvPr id="75" name="Google Shape;75;p33"/>
          <p:cNvSpPr txBox="1"/>
          <p:nvPr>
            <p:ph idx="10" type="dt"/>
          </p:nvPr>
        </p:nvSpPr>
        <p:spPr>
          <a:xfrm>
            <a:off x="465512" y="6459785"/>
            <a:ext cx="261851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33"/>
          <p:cNvSpPr txBox="1"/>
          <p:nvPr>
            <p:ph idx="11" type="ftr"/>
          </p:nvPr>
        </p:nvSpPr>
        <p:spPr>
          <a:xfrm>
            <a:off x="4800600" y="6459785"/>
            <a:ext cx="4648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33"/>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78" name="Shape 78"/>
        <p:cNvGrpSpPr/>
        <p:nvPr/>
      </p:nvGrpSpPr>
      <p:grpSpPr>
        <a:xfrm>
          <a:off x="0" y="0"/>
          <a:ext cx="0" cy="0"/>
          <a:chOff x="0" y="0"/>
          <a:chExt cx="0" cy="0"/>
        </a:xfrm>
      </p:grpSpPr>
      <p:sp>
        <p:nvSpPr>
          <p:cNvPr id="79" name="Google Shape;79;p34"/>
          <p:cNvSpPr/>
          <p:nvPr/>
        </p:nvSpPr>
        <p:spPr>
          <a:xfrm>
            <a:off x="0" y="4953000"/>
            <a:ext cx="12188825" cy="19050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 name="Google Shape;80;p34"/>
          <p:cNvSpPr/>
          <p:nvPr/>
        </p:nvSpPr>
        <p:spPr>
          <a:xfrm>
            <a:off x="15" y="491507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 name="Google Shape;81;p34"/>
          <p:cNvSpPr txBox="1"/>
          <p:nvPr>
            <p:ph type="title"/>
          </p:nvPr>
        </p:nvSpPr>
        <p:spPr>
          <a:xfrm>
            <a:off x="1097280" y="5074920"/>
            <a:ext cx="10113264" cy="822960"/>
          </a:xfrm>
          <a:prstGeom prst="rect">
            <a:avLst/>
          </a:prstGeom>
          <a:noFill/>
          <a:ln>
            <a:noFill/>
          </a:ln>
        </p:spPr>
        <p:txBody>
          <a:bodyPr anchorCtr="0" anchor="b" bIns="0" lIns="91425" spcFirstLastPara="1" rIns="91425" wrap="square" tIns="0">
            <a:noAutofit/>
          </a:bodyPr>
          <a:lstStyle>
            <a:lvl1pPr lvl="0" algn="l">
              <a:lnSpc>
                <a:spcPct val="85000"/>
              </a:lnSpc>
              <a:spcBef>
                <a:spcPts val="0"/>
              </a:spcBef>
              <a:spcAft>
                <a:spcPts val="0"/>
              </a:spcAft>
              <a:buClr>
                <a:srgbClr val="FFFFFF"/>
              </a:buClr>
              <a:buSzPts val="3600"/>
              <a:buFont typeface="Open Sans"/>
              <a:buNone/>
              <a:defRPr b="0" sz="360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34"/>
          <p:cNvSpPr/>
          <p:nvPr>
            <p:ph idx="2" type="pic"/>
          </p:nvPr>
        </p:nvSpPr>
        <p:spPr>
          <a:xfrm>
            <a:off x="15" y="0"/>
            <a:ext cx="12191985" cy="4915076"/>
          </a:xfrm>
          <a:prstGeom prst="rect">
            <a:avLst/>
          </a:prstGeom>
          <a:noFill/>
          <a:ln>
            <a:noFill/>
          </a:ln>
        </p:spPr>
      </p:sp>
      <p:sp>
        <p:nvSpPr>
          <p:cNvPr id="83" name="Google Shape;83;p34"/>
          <p:cNvSpPr txBox="1"/>
          <p:nvPr>
            <p:ph idx="1" type="body"/>
          </p:nvPr>
        </p:nvSpPr>
        <p:spPr>
          <a:xfrm>
            <a:off x="1097280" y="5907023"/>
            <a:ext cx="10113264" cy="594360"/>
          </a:xfrm>
          <a:prstGeom prst="rect">
            <a:avLst/>
          </a:prstGeom>
          <a:noFill/>
          <a:ln>
            <a:noFill/>
          </a:ln>
        </p:spPr>
        <p:txBody>
          <a:bodyPr anchorCtr="0" anchor="t" bIns="0" lIns="91425" spcFirstLastPara="1" rIns="91425" wrap="square" tIns="0">
            <a:normAutofit/>
          </a:bodyPr>
          <a:lstStyle>
            <a:lvl1pPr indent="-228600" lvl="0" marL="457200" algn="l">
              <a:lnSpc>
                <a:spcPct val="90000"/>
              </a:lnSpc>
              <a:spcBef>
                <a:spcPts val="0"/>
              </a:spcBef>
              <a:spcAft>
                <a:spcPts val="0"/>
              </a:spcAft>
              <a:buSzPts val="1500"/>
              <a:buNone/>
              <a:defRPr sz="1500">
                <a:solidFill>
                  <a:srgbClr val="FFFFFF"/>
                </a:solidFill>
              </a:defRPr>
            </a:lvl1pPr>
            <a:lvl2pPr indent="-228600" lvl="1" marL="914400" algn="l">
              <a:lnSpc>
                <a:spcPct val="90000"/>
              </a:lnSpc>
              <a:spcBef>
                <a:spcPts val="600"/>
              </a:spcBef>
              <a:spcAft>
                <a:spcPts val="0"/>
              </a:spcAft>
              <a:buSzPts val="1200"/>
              <a:buNone/>
              <a:defRPr sz="1200"/>
            </a:lvl2pPr>
            <a:lvl3pPr indent="-228600" lvl="2" marL="1371600" algn="l">
              <a:lnSpc>
                <a:spcPct val="90000"/>
              </a:lnSpc>
              <a:spcBef>
                <a:spcPts val="400"/>
              </a:spcBef>
              <a:spcAft>
                <a:spcPts val="0"/>
              </a:spcAft>
              <a:buSzPts val="1000"/>
              <a:buNone/>
              <a:defRPr sz="1000"/>
            </a:lvl3pPr>
            <a:lvl4pPr indent="-228600" lvl="3" marL="1828800" algn="l">
              <a:lnSpc>
                <a:spcPct val="90000"/>
              </a:lnSpc>
              <a:spcBef>
                <a:spcPts val="400"/>
              </a:spcBef>
              <a:spcAft>
                <a:spcPts val="0"/>
              </a:spcAft>
              <a:buSzPts val="900"/>
              <a:buNone/>
              <a:defRPr sz="900"/>
            </a:lvl4pPr>
            <a:lvl5pPr indent="-228600" lvl="4" marL="2286000" algn="l">
              <a:lnSpc>
                <a:spcPct val="90000"/>
              </a:lnSpc>
              <a:spcBef>
                <a:spcPts val="400"/>
              </a:spcBef>
              <a:spcAft>
                <a:spcPts val="0"/>
              </a:spcAft>
              <a:buSzPts val="900"/>
              <a:buNone/>
              <a:defRPr sz="900"/>
            </a:lvl5pPr>
            <a:lvl6pPr indent="-228600" lvl="5" marL="2743200" algn="l">
              <a:lnSpc>
                <a:spcPct val="90000"/>
              </a:lnSpc>
              <a:spcBef>
                <a:spcPts val="400"/>
              </a:spcBef>
              <a:spcAft>
                <a:spcPts val="0"/>
              </a:spcAft>
              <a:buSzPts val="900"/>
              <a:buNone/>
              <a:defRPr sz="900"/>
            </a:lvl6pPr>
            <a:lvl7pPr indent="-228600" lvl="6" marL="3200400" algn="l">
              <a:lnSpc>
                <a:spcPct val="90000"/>
              </a:lnSpc>
              <a:spcBef>
                <a:spcPts val="400"/>
              </a:spcBef>
              <a:spcAft>
                <a:spcPts val="0"/>
              </a:spcAft>
              <a:buSzPts val="900"/>
              <a:buNone/>
              <a:defRPr sz="900"/>
            </a:lvl7pPr>
            <a:lvl8pPr indent="-228600" lvl="7" marL="3657600" algn="l">
              <a:lnSpc>
                <a:spcPct val="90000"/>
              </a:lnSpc>
              <a:spcBef>
                <a:spcPts val="400"/>
              </a:spcBef>
              <a:spcAft>
                <a:spcPts val="0"/>
              </a:spcAft>
              <a:buSzPts val="900"/>
              <a:buNone/>
              <a:defRPr sz="900"/>
            </a:lvl8pPr>
            <a:lvl9pPr indent="-228600" lvl="8" marL="4114800" algn="l">
              <a:lnSpc>
                <a:spcPct val="90000"/>
              </a:lnSpc>
              <a:spcBef>
                <a:spcPts val="400"/>
              </a:spcBef>
              <a:spcAft>
                <a:spcPts val="400"/>
              </a:spcAft>
              <a:buSzPts val="900"/>
              <a:buNone/>
              <a:defRPr sz="900"/>
            </a:lvl9pPr>
          </a:lstStyle>
          <a:p/>
        </p:txBody>
      </p:sp>
      <p:sp>
        <p:nvSpPr>
          <p:cNvPr id="84" name="Google Shape;84;p34"/>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34"/>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34"/>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5"/>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 name="Google Shape;11;p25"/>
          <p:cNvSpPr/>
          <p:nvPr/>
        </p:nvSpPr>
        <p:spPr>
          <a:xfrm>
            <a:off x="0" y="6334316"/>
            <a:ext cx="12192001" cy="65998"/>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 name="Google Shape;12;p25"/>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marR="0" rtl="0" algn="l">
              <a:lnSpc>
                <a:spcPct val="85000"/>
              </a:lnSpc>
              <a:spcBef>
                <a:spcPts val="0"/>
              </a:spcBef>
              <a:spcAft>
                <a:spcPts val="0"/>
              </a:spcAft>
              <a:buClr>
                <a:srgbClr val="5F47BE"/>
              </a:buClr>
              <a:buSzPts val="4800"/>
              <a:buFont typeface="Open Sans"/>
              <a:buNone/>
              <a:defRPr b="1" i="0" sz="4800" u="none" cap="none" strike="noStrike">
                <a:solidFill>
                  <a:srgbClr val="5F47BE"/>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3" name="Google Shape;13;p25"/>
          <p:cNvSpPr txBox="1"/>
          <p:nvPr>
            <p:ph idx="1" type="body"/>
          </p:nvPr>
        </p:nvSpPr>
        <p:spPr>
          <a:xfrm>
            <a:off x="1097280" y="1845734"/>
            <a:ext cx="10058400" cy="4023360"/>
          </a:xfrm>
          <a:prstGeom prst="rect">
            <a:avLst/>
          </a:prstGeom>
          <a:noFill/>
          <a:ln>
            <a:noFill/>
          </a:ln>
        </p:spPr>
        <p:txBody>
          <a:bodyPr anchorCtr="0" anchor="t" bIns="45700" lIns="0" spcFirstLastPara="1" rIns="0" wrap="square" tIns="45700">
            <a:normAutofit/>
          </a:bodyPr>
          <a:lstStyle>
            <a:lvl1pPr indent="-355600" lvl="0" marL="457200" marR="0" rtl="0" algn="l">
              <a:lnSpc>
                <a:spcPct val="90000"/>
              </a:lnSpc>
              <a:spcBef>
                <a:spcPts val="1200"/>
              </a:spcBef>
              <a:spcAft>
                <a:spcPts val="0"/>
              </a:spcAft>
              <a:buClr>
                <a:schemeClr val="accent1"/>
              </a:buClr>
              <a:buSzPts val="2000"/>
              <a:buFont typeface="Calibri"/>
              <a:buChar char=" "/>
              <a:defRPr b="0" i="0" sz="2000" u="none" cap="none" strike="noStrike">
                <a:solidFill>
                  <a:srgbClr val="5F47BE"/>
                </a:solidFill>
                <a:latin typeface="Arial"/>
                <a:ea typeface="Arial"/>
                <a:cs typeface="Arial"/>
                <a:sym typeface="Arial"/>
              </a:defRPr>
            </a:lvl1pPr>
            <a:lvl2pPr indent="-342900" lvl="1" marL="914400" marR="0" rtl="0" algn="l">
              <a:lnSpc>
                <a:spcPct val="90000"/>
              </a:lnSpc>
              <a:spcBef>
                <a:spcPts val="200"/>
              </a:spcBef>
              <a:spcAft>
                <a:spcPts val="0"/>
              </a:spcAft>
              <a:buClr>
                <a:schemeClr val="accent1"/>
              </a:buClr>
              <a:buSzPts val="1800"/>
              <a:buFont typeface="Calibri"/>
              <a:buChar char="◦"/>
              <a:defRPr b="0" i="0" sz="1800" u="none" cap="none" strike="noStrike">
                <a:solidFill>
                  <a:srgbClr val="5F47BE"/>
                </a:solidFill>
                <a:latin typeface="Arial"/>
                <a:ea typeface="Arial"/>
                <a:cs typeface="Arial"/>
                <a:sym typeface="Arial"/>
              </a:defRPr>
            </a:lvl2pPr>
            <a:lvl3pPr indent="-317500" lvl="2" marL="1371600" marR="0" rtl="0" algn="l">
              <a:lnSpc>
                <a:spcPct val="90000"/>
              </a:lnSpc>
              <a:spcBef>
                <a:spcPts val="400"/>
              </a:spcBef>
              <a:spcAft>
                <a:spcPts val="0"/>
              </a:spcAft>
              <a:buClr>
                <a:schemeClr val="accent1"/>
              </a:buClr>
              <a:buSzPts val="1400"/>
              <a:buFont typeface="Calibri"/>
              <a:buChar char="◦"/>
              <a:defRPr b="0" i="0" sz="1400" u="none" cap="none" strike="noStrike">
                <a:solidFill>
                  <a:srgbClr val="5F47BE"/>
                </a:solidFill>
                <a:latin typeface="Arial"/>
                <a:ea typeface="Arial"/>
                <a:cs typeface="Arial"/>
                <a:sym typeface="Arial"/>
              </a:defRPr>
            </a:lvl3pPr>
            <a:lvl4pPr indent="-317500" lvl="3" marL="1828800" marR="0" rtl="0" algn="l">
              <a:lnSpc>
                <a:spcPct val="90000"/>
              </a:lnSpc>
              <a:spcBef>
                <a:spcPts val="400"/>
              </a:spcBef>
              <a:spcAft>
                <a:spcPts val="0"/>
              </a:spcAft>
              <a:buClr>
                <a:schemeClr val="accent1"/>
              </a:buClr>
              <a:buSzPts val="1400"/>
              <a:buFont typeface="Calibri"/>
              <a:buChar char="◦"/>
              <a:defRPr b="0" i="0" sz="1400" u="none" cap="none" strike="noStrike">
                <a:solidFill>
                  <a:srgbClr val="5F47BE"/>
                </a:solidFill>
                <a:latin typeface="Arial"/>
                <a:ea typeface="Arial"/>
                <a:cs typeface="Arial"/>
                <a:sym typeface="Arial"/>
              </a:defRPr>
            </a:lvl4pPr>
            <a:lvl5pPr indent="-317500" lvl="4" marL="2286000" marR="0" rtl="0" algn="l">
              <a:lnSpc>
                <a:spcPct val="90000"/>
              </a:lnSpc>
              <a:spcBef>
                <a:spcPts val="400"/>
              </a:spcBef>
              <a:spcAft>
                <a:spcPts val="0"/>
              </a:spcAft>
              <a:buClr>
                <a:schemeClr val="accent1"/>
              </a:buClr>
              <a:buSzPts val="1400"/>
              <a:buFont typeface="Calibri"/>
              <a:buChar char="◦"/>
              <a:defRPr b="0" i="0" sz="1400" u="none" cap="none" strike="noStrike">
                <a:solidFill>
                  <a:srgbClr val="5F47BE"/>
                </a:solidFill>
                <a:latin typeface="Arial"/>
                <a:ea typeface="Arial"/>
                <a:cs typeface="Arial"/>
                <a:sym typeface="Arial"/>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5F47BE"/>
                </a:solidFill>
                <a:latin typeface="Arial"/>
                <a:ea typeface="Arial"/>
                <a:cs typeface="Arial"/>
                <a:sym typeface="Arial"/>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5F47BE"/>
                </a:solidFill>
                <a:latin typeface="Arial"/>
                <a:ea typeface="Arial"/>
                <a:cs typeface="Arial"/>
                <a:sym typeface="Arial"/>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5F47BE"/>
                </a:solidFill>
                <a:latin typeface="Arial"/>
                <a:ea typeface="Arial"/>
                <a:cs typeface="Arial"/>
                <a:sym typeface="Arial"/>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5F47BE"/>
                </a:solidFill>
                <a:latin typeface="Arial"/>
                <a:ea typeface="Arial"/>
                <a:cs typeface="Arial"/>
                <a:sym typeface="Arial"/>
              </a:defRPr>
            </a:lvl9pPr>
          </a:lstStyle>
          <a:p/>
        </p:txBody>
      </p:sp>
      <p:sp>
        <p:nvSpPr>
          <p:cNvPr id="14" name="Google Shape;14;p25"/>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5" name="Google Shape;15;p25"/>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9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6" name="Google Shape;16;p25"/>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17" name="Google Shape;17;p25"/>
          <p:cNvCxnSpPr/>
          <p:nvPr/>
        </p:nvCxnSpPr>
        <p:spPr>
          <a:xfrm>
            <a:off x="1193532" y="1737845"/>
            <a:ext cx="9966960" cy="0"/>
          </a:xfrm>
          <a:prstGeom prst="straightConnector1">
            <a:avLst/>
          </a:prstGeom>
          <a:noFill/>
          <a:ln cap="flat" cmpd="sng" w="9525">
            <a:solidFill>
              <a:srgbClr val="9483D4"/>
            </a:solidFill>
            <a:prstDash val="solid"/>
            <a:round/>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1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
          <p:cNvSpPr txBox="1"/>
          <p:nvPr>
            <p:ph type="ctrTitle"/>
          </p:nvPr>
        </p:nvSpPr>
        <p:spPr>
          <a:xfrm>
            <a:off x="1097280" y="758952"/>
            <a:ext cx="10058400" cy="356616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513AA9"/>
              </a:buClr>
              <a:buSzPts val="8000"/>
              <a:buFont typeface="Open Sans"/>
              <a:buNone/>
            </a:pPr>
            <a:r>
              <a:rPr lang="en-US"/>
              <a:t>SEIU Texas</a:t>
            </a:r>
            <a:endParaRPr/>
          </a:p>
        </p:txBody>
      </p:sp>
      <p:sp>
        <p:nvSpPr>
          <p:cNvPr id="107" name="Google Shape;107;p1"/>
          <p:cNvSpPr txBox="1"/>
          <p:nvPr>
            <p:ph idx="1" type="subTitle"/>
          </p:nvPr>
        </p:nvSpPr>
        <p:spPr>
          <a:xfrm>
            <a:off x="1100051" y="4455620"/>
            <a:ext cx="10058400" cy="1143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2400"/>
              <a:buNone/>
            </a:pPr>
            <a:r>
              <a:rPr lang="en-US"/>
              <a:t>SEPTEMBER 12, 2024</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9"/>
          <p:cNvSpPr txBox="1"/>
          <p:nvPr>
            <p:ph type="title"/>
          </p:nvPr>
        </p:nvSpPr>
        <p:spPr>
          <a:xfrm>
            <a:off x="1555530" y="1803602"/>
            <a:ext cx="10058400" cy="35661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513AA9"/>
              </a:buClr>
              <a:buSzPts val="4800"/>
              <a:buFont typeface="Open Sans"/>
              <a:buNone/>
            </a:pPr>
            <a:r>
              <a:rPr lang="en-US" sz="4800"/>
              <a:t>Houston Commercial Janitors</a:t>
            </a:r>
            <a:endParaRPr/>
          </a:p>
        </p:txBody>
      </p:sp>
      <p:pic>
        <p:nvPicPr>
          <p:cNvPr id="170" name="Google Shape;170;p9"/>
          <p:cNvPicPr preferRelativeResize="0"/>
          <p:nvPr/>
        </p:nvPicPr>
        <p:blipFill rotWithShape="1">
          <a:blip r:embed="rId3">
            <a:alphaModFix/>
          </a:blip>
          <a:srcRect b="0" l="0" r="0" t="0"/>
          <a:stretch/>
        </p:blipFill>
        <p:spPr>
          <a:xfrm>
            <a:off x="2853562" y="213375"/>
            <a:ext cx="6484874" cy="3958050"/>
          </a:xfrm>
          <a:prstGeom prst="rect">
            <a:avLst/>
          </a:prstGeom>
          <a:noFill/>
          <a:ln cap="flat" cmpd="sng" w="76200">
            <a:solidFill>
              <a:srgbClr val="000000"/>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10"/>
          <p:cNvSpPr txBox="1"/>
          <p:nvPr>
            <p:ph type="title"/>
          </p:nvPr>
        </p:nvSpPr>
        <p:spPr>
          <a:xfrm>
            <a:off x="3651280" y="286603"/>
            <a:ext cx="10058400" cy="14508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5F47BE"/>
              </a:buClr>
              <a:buSzPts val="4800"/>
              <a:buFont typeface="Open Sans"/>
              <a:buNone/>
            </a:pPr>
            <a:r>
              <a:rPr lang="en-US"/>
              <a:t>Houston Janitors</a:t>
            </a:r>
            <a:endParaRPr/>
          </a:p>
        </p:txBody>
      </p:sp>
      <p:pic>
        <p:nvPicPr>
          <p:cNvPr id="177" name="Google Shape;177;p10"/>
          <p:cNvPicPr preferRelativeResize="0"/>
          <p:nvPr/>
        </p:nvPicPr>
        <p:blipFill rotWithShape="1">
          <a:blip r:embed="rId3">
            <a:alphaModFix/>
          </a:blip>
          <a:srcRect b="0" l="0" r="0" t="0"/>
          <a:stretch/>
        </p:blipFill>
        <p:spPr>
          <a:xfrm>
            <a:off x="4259900" y="1971875"/>
            <a:ext cx="4145175" cy="4145175"/>
          </a:xfrm>
          <a:prstGeom prst="rect">
            <a:avLst/>
          </a:prstGeom>
          <a:noFill/>
          <a:ln cap="flat" cmpd="sng" w="76200">
            <a:solidFill>
              <a:srgbClr val="000000"/>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11"/>
          <p:cNvSpPr txBox="1"/>
          <p:nvPr>
            <p:ph type="title"/>
          </p:nvPr>
        </p:nvSpPr>
        <p:spPr>
          <a:xfrm>
            <a:off x="2575055" y="1551352"/>
            <a:ext cx="10058400" cy="35661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513AA9"/>
              </a:buClr>
              <a:buSzPts val="4800"/>
              <a:buFont typeface="Open Sans"/>
              <a:buNone/>
            </a:pPr>
            <a:r>
              <a:rPr lang="en-US" sz="4800"/>
              <a:t>2024 Janitorial Contract</a:t>
            </a:r>
            <a:endParaRPr/>
          </a:p>
        </p:txBody>
      </p:sp>
      <p:pic>
        <p:nvPicPr>
          <p:cNvPr id="184" name="Google Shape;184;p11"/>
          <p:cNvPicPr preferRelativeResize="0"/>
          <p:nvPr/>
        </p:nvPicPr>
        <p:blipFill rotWithShape="1">
          <a:blip r:embed="rId3">
            <a:alphaModFix/>
          </a:blip>
          <a:srcRect b="0" l="0" r="0" t="0"/>
          <a:stretch/>
        </p:blipFill>
        <p:spPr>
          <a:xfrm>
            <a:off x="3726925" y="251725"/>
            <a:ext cx="4738150" cy="3935349"/>
          </a:xfrm>
          <a:prstGeom prst="rect">
            <a:avLst/>
          </a:prstGeom>
          <a:noFill/>
          <a:ln cap="flat" cmpd="sng" w="76200">
            <a:solidFill>
              <a:srgbClr val="000000"/>
            </a:solidFill>
            <a:prstDash val="solid"/>
            <a:round/>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12"/>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5F47BE"/>
              </a:buClr>
              <a:buSzPts val="4800"/>
              <a:buFont typeface="Open Sans"/>
              <a:buNone/>
            </a:pPr>
            <a:r>
              <a:rPr lang="en-US"/>
              <a:t>Houston Janitors</a:t>
            </a:r>
            <a:endParaRPr/>
          </a:p>
        </p:txBody>
      </p:sp>
      <p:sp>
        <p:nvSpPr>
          <p:cNvPr id="191" name="Google Shape;191;p12"/>
          <p:cNvSpPr txBox="1"/>
          <p:nvPr>
            <p:ph idx="1" type="body"/>
          </p:nvPr>
        </p:nvSpPr>
        <p:spPr>
          <a:xfrm>
            <a:off x="1097280" y="1845734"/>
            <a:ext cx="10058400" cy="4023360"/>
          </a:xfrm>
          <a:prstGeom prst="rect">
            <a:avLst/>
          </a:prstGeom>
          <a:noFill/>
          <a:ln>
            <a:noFill/>
          </a:ln>
        </p:spPr>
        <p:txBody>
          <a:bodyPr anchorCtr="0" anchor="t" bIns="45700" lIns="0" spcFirstLastPara="1" rIns="0" wrap="square" tIns="45700">
            <a:normAutofit/>
          </a:bodyPr>
          <a:lstStyle/>
          <a:p>
            <a:pPr indent="0" lvl="0" marL="0" rtl="0" algn="l">
              <a:lnSpc>
                <a:spcPct val="90000"/>
              </a:lnSpc>
              <a:spcBef>
                <a:spcPts val="0"/>
              </a:spcBef>
              <a:spcAft>
                <a:spcPts val="0"/>
              </a:spcAft>
              <a:buSzPts val="2000"/>
              <a:buNone/>
            </a:pPr>
            <a:r>
              <a:rPr lang="en-US" sz="2400"/>
              <a:t>In June of 2024, Houston Janitors won their best contract in the history of SEIU Texas</a:t>
            </a:r>
            <a:endParaRPr sz="2400"/>
          </a:p>
          <a:p>
            <a:pPr indent="-368300" lvl="0" marL="457200" rtl="0" algn="l">
              <a:lnSpc>
                <a:spcPct val="150000"/>
              </a:lnSpc>
              <a:spcBef>
                <a:spcPts val="1400"/>
              </a:spcBef>
              <a:spcAft>
                <a:spcPts val="0"/>
              </a:spcAft>
              <a:buSzPts val="2200"/>
              <a:buChar char="●"/>
            </a:pPr>
            <a:r>
              <a:rPr lang="en-US" sz="2400"/>
              <a:t>Path to $15 per hour for full-time Day Porters (from $12.85)</a:t>
            </a:r>
            <a:endParaRPr sz="2400"/>
          </a:p>
          <a:p>
            <a:pPr indent="-368300" lvl="0" marL="457200" rtl="0" algn="l">
              <a:lnSpc>
                <a:spcPct val="150000"/>
              </a:lnSpc>
              <a:spcBef>
                <a:spcPts val="0"/>
              </a:spcBef>
              <a:spcAft>
                <a:spcPts val="0"/>
              </a:spcAft>
              <a:buSzPts val="2200"/>
              <a:buChar char="●"/>
            </a:pPr>
            <a:r>
              <a:rPr lang="en-US" sz="2400"/>
              <a:t>Part-time janitors on a path to $14.10 per hour (from $11.75)</a:t>
            </a:r>
            <a:endParaRPr sz="2400"/>
          </a:p>
          <a:p>
            <a:pPr indent="-368300" lvl="0" marL="457200" rtl="0" algn="l">
              <a:lnSpc>
                <a:spcPct val="150000"/>
              </a:lnSpc>
              <a:spcBef>
                <a:spcPts val="0"/>
              </a:spcBef>
              <a:spcAft>
                <a:spcPts val="0"/>
              </a:spcAft>
              <a:buSzPts val="2200"/>
              <a:buChar char="●"/>
            </a:pPr>
            <a:r>
              <a:rPr lang="en-US" sz="2400"/>
              <a:t>Additional paid holiday (from 6 paid holidays to 7) </a:t>
            </a:r>
            <a:endParaRPr sz="2400"/>
          </a:p>
          <a:p>
            <a:pPr indent="-368300" lvl="0" marL="457200" rtl="0" algn="l">
              <a:lnSpc>
                <a:spcPct val="150000"/>
              </a:lnSpc>
              <a:spcBef>
                <a:spcPts val="0"/>
              </a:spcBef>
              <a:spcAft>
                <a:spcPts val="0"/>
              </a:spcAft>
              <a:buSzPts val="2200"/>
              <a:buChar char="●"/>
            </a:pPr>
            <a:r>
              <a:rPr lang="en-US" sz="2400"/>
              <a:t>Protected health benefits for workers</a:t>
            </a:r>
            <a:endParaRPr sz="2400"/>
          </a:p>
          <a:p>
            <a:pPr indent="0" lvl="0" marL="0" rtl="0" algn="l">
              <a:lnSpc>
                <a:spcPct val="150000"/>
              </a:lnSpc>
              <a:spcBef>
                <a:spcPts val="0"/>
              </a:spcBef>
              <a:spcAft>
                <a:spcPts val="0"/>
              </a:spcAft>
              <a:buSzPts val="1800"/>
              <a:buNone/>
            </a:pPr>
            <a:r>
              <a:t/>
            </a:r>
            <a:endParaRPr sz="24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13"/>
          <p:cNvSpPr txBox="1"/>
          <p:nvPr>
            <p:ph type="title"/>
          </p:nvPr>
        </p:nvSpPr>
        <p:spPr>
          <a:xfrm>
            <a:off x="1382105" y="1645952"/>
            <a:ext cx="10058400" cy="35661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513AA9"/>
              </a:buClr>
              <a:buSzPts val="4800"/>
              <a:buFont typeface="Open Sans"/>
              <a:buNone/>
            </a:pPr>
            <a:r>
              <a:rPr lang="en-US" sz="4800"/>
              <a:t>Houston Janitors – Next Steps</a:t>
            </a:r>
            <a:endParaRPr/>
          </a:p>
        </p:txBody>
      </p:sp>
      <p:pic>
        <p:nvPicPr>
          <p:cNvPr id="198" name="Google Shape;198;p13"/>
          <p:cNvPicPr preferRelativeResize="0"/>
          <p:nvPr/>
        </p:nvPicPr>
        <p:blipFill rotWithShape="1">
          <a:blip r:embed="rId3">
            <a:alphaModFix/>
          </a:blip>
          <a:srcRect b="0" l="0" r="0" t="0"/>
          <a:stretch/>
        </p:blipFill>
        <p:spPr>
          <a:xfrm>
            <a:off x="3239838" y="228575"/>
            <a:ext cx="5712323" cy="3807299"/>
          </a:xfrm>
          <a:prstGeom prst="rect">
            <a:avLst/>
          </a:prstGeom>
          <a:noFill/>
          <a:ln cap="flat" cmpd="sng" w="76200">
            <a:solidFill>
              <a:srgbClr val="000000"/>
            </a:solidFill>
            <a:prstDash val="solid"/>
            <a:round/>
            <a:headEnd len="sm" w="sm" type="none"/>
            <a:tailEnd len="sm" w="sm" type="none"/>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14"/>
          <p:cNvSpPr txBox="1"/>
          <p:nvPr>
            <p:ph type="title"/>
          </p:nvPr>
        </p:nvSpPr>
        <p:spPr>
          <a:xfrm>
            <a:off x="2201905" y="1645952"/>
            <a:ext cx="10058400" cy="35661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513AA9"/>
              </a:buClr>
              <a:buSzPts val="4800"/>
              <a:buFont typeface="Open Sans"/>
              <a:buNone/>
            </a:pPr>
            <a:r>
              <a:rPr lang="en-US" sz="4800"/>
              <a:t>Houston Airport Workers</a:t>
            </a:r>
            <a:endParaRPr/>
          </a:p>
        </p:txBody>
      </p:sp>
      <p:pic>
        <p:nvPicPr>
          <p:cNvPr id="205" name="Google Shape;205;p14"/>
          <p:cNvPicPr preferRelativeResize="0"/>
          <p:nvPr/>
        </p:nvPicPr>
        <p:blipFill rotWithShape="1">
          <a:blip r:embed="rId3">
            <a:alphaModFix/>
          </a:blip>
          <a:srcRect b="0" l="0" r="0" t="0"/>
          <a:stretch/>
        </p:blipFill>
        <p:spPr>
          <a:xfrm>
            <a:off x="3400875" y="457200"/>
            <a:ext cx="5390249" cy="3645251"/>
          </a:xfrm>
          <a:prstGeom prst="rect">
            <a:avLst/>
          </a:prstGeom>
          <a:noFill/>
          <a:ln cap="flat" cmpd="sng" w="76200">
            <a:solidFill>
              <a:srgbClr val="000000"/>
            </a:solidFill>
            <a:prstDash val="solid"/>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16"/>
          <p:cNvSpPr txBox="1"/>
          <p:nvPr>
            <p:ph type="title"/>
          </p:nvPr>
        </p:nvSpPr>
        <p:spPr>
          <a:xfrm>
            <a:off x="2263930" y="318153"/>
            <a:ext cx="10058400" cy="14508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5F47BE"/>
              </a:buClr>
              <a:buSzPts val="4800"/>
              <a:buFont typeface="Open Sans"/>
              <a:buNone/>
            </a:pPr>
            <a:r>
              <a:rPr lang="en-US"/>
              <a:t>Houston Airport Workers</a:t>
            </a:r>
            <a:endParaRPr/>
          </a:p>
        </p:txBody>
      </p:sp>
      <p:pic>
        <p:nvPicPr>
          <p:cNvPr id="212" name="Google Shape;212;p16"/>
          <p:cNvPicPr preferRelativeResize="0"/>
          <p:nvPr/>
        </p:nvPicPr>
        <p:blipFill rotWithShape="1">
          <a:blip r:embed="rId3">
            <a:alphaModFix/>
          </a:blip>
          <a:srcRect b="0" l="0" r="0" t="0"/>
          <a:stretch/>
        </p:blipFill>
        <p:spPr>
          <a:xfrm>
            <a:off x="3539524" y="2126252"/>
            <a:ext cx="4858598" cy="3643949"/>
          </a:xfrm>
          <a:prstGeom prst="rect">
            <a:avLst/>
          </a:prstGeom>
          <a:noFill/>
          <a:ln cap="flat" cmpd="sng" w="76200">
            <a:solidFill>
              <a:srgbClr val="000000"/>
            </a:solidFill>
            <a:prstDash val="solid"/>
            <a:round/>
            <a:headEnd len="sm" w="sm" type="none"/>
            <a:tailEnd len="sm" w="sm"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15"/>
          <p:cNvSpPr txBox="1"/>
          <p:nvPr>
            <p:ph idx="1" type="body"/>
          </p:nvPr>
        </p:nvSpPr>
        <p:spPr>
          <a:xfrm>
            <a:off x="1097280" y="1846052"/>
            <a:ext cx="4937700" cy="736200"/>
          </a:xfrm>
          <a:prstGeom prst="rect">
            <a:avLst/>
          </a:prstGeom>
          <a:solidFill>
            <a:schemeClr val="lt1"/>
          </a:solidFill>
          <a:ln>
            <a:noFill/>
          </a:ln>
        </p:spPr>
        <p:txBody>
          <a:bodyPr anchorCtr="0" anchor="t" bIns="45700" lIns="0" spcFirstLastPara="1" rIns="0" wrap="square" tIns="45700">
            <a:normAutofit/>
          </a:bodyPr>
          <a:lstStyle/>
          <a:p>
            <a:pPr indent="-228600" lvl="0" marL="457200" rtl="0" algn="l">
              <a:lnSpc>
                <a:spcPct val="90000"/>
              </a:lnSpc>
              <a:spcBef>
                <a:spcPts val="0"/>
              </a:spcBef>
              <a:spcAft>
                <a:spcPts val="0"/>
              </a:spcAft>
              <a:buSzPts val="2000"/>
              <a:buNone/>
            </a:pPr>
            <a:r>
              <a:t/>
            </a:r>
            <a:endParaRPr/>
          </a:p>
          <a:p>
            <a:pPr indent="0" lvl="0" marL="457200" rtl="0" algn="l">
              <a:lnSpc>
                <a:spcPct val="90000"/>
              </a:lnSpc>
              <a:spcBef>
                <a:spcPts val="0"/>
              </a:spcBef>
              <a:spcAft>
                <a:spcPts val="0"/>
              </a:spcAft>
              <a:buSzPts val="2000"/>
              <a:buNone/>
            </a:pPr>
            <a:r>
              <a:t/>
            </a:r>
            <a:endParaRPr/>
          </a:p>
        </p:txBody>
      </p:sp>
      <p:pic>
        <p:nvPicPr>
          <p:cNvPr id="219" name="Google Shape;219;p15"/>
          <p:cNvPicPr preferRelativeResize="0"/>
          <p:nvPr/>
        </p:nvPicPr>
        <p:blipFill rotWithShape="1">
          <a:blip r:embed="rId3">
            <a:alphaModFix/>
          </a:blip>
          <a:srcRect b="0" l="0" r="0" t="0"/>
          <a:stretch/>
        </p:blipFill>
        <p:spPr>
          <a:xfrm>
            <a:off x="3905475" y="3414650"/>
            <a:ext cx="4225275" cy="2849200"/>
          </a:xfrm>
          <a:prstGeom prst="rect">
            <a:avLst/>
          </a:prstGeom>
          <a:noFill/>
          <a:ln cap="flat" cmpd="sng" w="76200">
            <a:solidFill>
              <a:srgbClr val="000000"/>
            </a:solidFill>
            <a:prstDash val="solid"/>
            <a:round/>
            <a:headEnd len="sm" w="sm" type="none"/>
            <a:tailEnd len="sm" w="sm" type="none"/>
          </a:ln>
        </p:spPr>
      </p:pic>
      <p:sp>
        <p:nvSpPr>
          <p:cNvPr id="220" name="Google Shape;220;p15"/>
          <p:cNvSpPr txBox="1"/>
          <p:nvPr>
            <p:ph type="title"/>
          </p:nvPr>
        </p:nvSpPr>
        <p:spPr>
          <a:xfrm>
            <a:off x="1097280" y="286603"/>
            <a:ext cx="10058400" cy="1450800"/>
          </a:xfrm>
          <a:prstGeom prst="rect">
            <a:avLst/>
          </a:prstGeom>
          <a:noFill/>
          <a:ln>
            <a:noFill/>
          </a:ln>
        </p:spPr>
        <p:txBody>
          <a:bodyPr anchorCtr="0" anchor="b" bIns="45700" lIns="91425" spcFirstLastPara="1" rIns="91425" wrap="square" tIns="45700">
            <a:normAutofit/>
          </a:bodyPr>
          <a:lstStyle/>
          <a:p>
            <a:pPr indent="0" lvl="0" marL="0" rtl="0" algn="ctr">
              <a:lnSpc>
                <a:spcPct val="85000"/>
              </a:lnSpc>
              <a:spcBef>
                <a:spcPts val="0"/>
              </a:spcBef>
              <a:spcAft>
                <a:spcPts val="0"/>
              </a:spcAft>
              <a:buSzPts val="1800"/>
              <a:buNone/>
            </a:pPr>
            <a:r>
              <a:rPr lang="en-US"/>
              <a:t>OUR OVER 1,800 AIRPORT WORKERS</a:t>
            </a:r>
            <a:endParaRPr/>
          </a:p>
        </p:txBody>
      </p:sp>
      <p:sp>
        <p:nvSpPr>
          <p:cNvPr id="221" name="Google Shape;221;p15"/>
          <p:cNvSpPr txBox="1"/>
          <p:nvPr>
            <p:ph idx="2" type="body"/>
          </p:nvPr>
        </p:nvSpPr>
        <p:spPr>
          <a:xfrm>
            <a:off x="1553050" y="1850625"/>
            <a:ext cx="8733900" cy="1450800"/>
          </a:xfrm>
          <a:prstGeom prst="rect">
            <a:avLst/>
          </a:prstGeom>
          <a:noFill/>
          <a:ln>
            <a:noFill/>
          </a:ln>
        </p:spPr>
        <p:txBody>
          <a:bodyPr anchorCtr="0" anchor="t" bIns="45700" lIns="0" spcFirstLastPara="1" rIns="0" wrap="square" tIns="45700">
            <a:normAutofit/>
          </a:bodyPr>
          <a:lstStyle/>
          <a:p>
            <a:pPr indent="-368300" lvl="0" marL="457200" rtl="0" algn="ctr">
              <a:lnSpc>
                <a:spcPct val="90000"/>
              </a:lnSpc>
              <a:spcBef>
                <a:spcPts val="1200"/>
              </a:spcBef>
              <a:spcAft>
                <a:spcPts val="0"/>
              </a:spcAft>
              <a:buSzPts val="2200"/>
              <a:buChar char=" "/>
            </a:pPr>
            <a:r>
              <a:rPr lang="en-US" sz="2400"/>
              <a:t>Cabin Cleaners</a:t>
            </a:r>
            <a:endParaRPr sz="2400"/>
          </a:p>
          <a:p>
            <a:pPr indent="-368300" lvl="0" marL="457200" rtl="0" algn="ctr">
              <a:lnSpc>
                <a:spcPct val="90000"/>
              </a:lnSpc>
              <a:spcBef>
                <a:spcPts val="0"/>
              </a:spcBef>
              <a:spcAft>
                <a:spcPts val="0"/>
              </a:spcAft>
              <a:buSzPts val="2200"/>
              <a:buChar char=" "/>
            </a:pPr>
            <a:r>
              <a:rPr lang="en-US" sz="2400"/>
              <a:t>Wheelchair Agents</a:t>
            </a:r>
            <a:endParaRPr sz="2400"/>
          </a:p>
          <a:p>
            <a:pPr indent="-368300" lvl="0" marL="457200" rtl="0" algn="ctr">
              <a:lnSpc>
                <a:spcPct val="90000"/>
              </a:lnSpc>
              <a:spcBef>
                <a:spcPts val="0"/>
              </a:spcBef>
              <a:spcAft>
                <a:spcPts val="0"/>
              </a:spcAft>
              <a:buSzPts val="2200"/>
              <a:buChar char=" "/>
            </a:pPr>
            <a:r>
              <a:rPr lang="en-US" sz="2400"/>
              <a:t>Baggage Service Agents</a:t>
            </a:r>
            <a:endParaRPr sz="2400"/>
          </a:p>
          <a:p>
            <a:pPr indent="-368300" lvl="0" marL="457200" rtl="0" algn="ctr">
              <a:lnSpc>
                <a:spcPct val="90000"/>
              </a:lnSpc>
              <a:spcBef>
                <a:spcPts val="0"/>
              </a:spcBef>
              <a:spcAft>
                <a:spcPts val="0"/>
              </a:spcAft>
              <a:buSzPts val="2200"/>
              <a:buChar char=" "/>
            </a:pPr>
            <a:r>
              <a:rPr lang="en-US" sz="2400"/>
              <a:t>Warehouse </a:t>
            </a:r>
            <a:endParaRPr sz="24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17"/>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5F47BE"/>
              </a:buClr>
              <a:buSzPts val="4800"/>
              <a:buFont typeface="Open Sans"/>
              <a:buNone/>
            </a:pPr>
            <a:r>
              <a:rPr lang="en-US"/>
              <a:t>Houston Airport Workers</a:t>
            </a:r>
            <a:endParaRPr/>
          </a:p>
        </p:txBody>
      </p:sp>
      <p:sp>
        <p:nvSpPr>
          <p:cNvPr id="228" name="Google Shape;228;p17"/>
          <p:cNvSpPr txBox="1"/>
          <p:nvPr>
            <p:ph idx="1" type="body"/>
          </p:nvPr>
        </p:nvSpPr>
        <p:spPr>
          <a:xfrm>
            <a:off x="1097280" y="1845734"/>
            <a:ext cx="10058400" cy="4023360"/>
          </a:xfrm>
          <a:prstGeom prst="rect">
            <a:avLst/>
          </a:prstGeom>
          <a:noFill/>
          <a:ln>
            <a:noFill/>
          </a:ln>
        </p:spPr>
        <p:txBody>
          <a:bodyPr anchorCtr="0" anchor="t" bIns="45700" lIns="0" spcFirstLastPara="1" rIns="0" wrap="square" tIns="45700">
            <a:normAutofit/>
          </a:bodyPr>
          <a:lstStyle/>
          <a:p>
            <a:pPr indent="-152400" lvl="0" marL="91440" rtl="0" algn="l">
              <a:lnSpc>
                <a:spcPct val="100000"/>
              </a:lnSpc>
              <a:spcBef>
                <a:spcPts val="0"/>
              </a:spcBef>
              <a:spcAft>
                <a:spcPts val="0"/>
              </a:spcAft>
              <a:buSzPts val="2400"/>
              <a:buChar char=" "/>
            </a:pPr>
            <a:r>
              <a:rPr lang="en-US" sz="2400"/>
              <a:t>In the spring of 2024, Houston Airport workers won their second contract with their employers at IAH and Hobby.</a:t>
            </a:r>
            <a:endParaRPr sz="2400"/>
          </a:p>
          <a:p>
            <a:pPr indent="-381000" lvl="0" marL="457200" rtl="0" algn="l">
              <a:lnSpc>
                <a:spcPct val="150000"/>
              </a:lnSpc>
              <a:spcBef>
                <a:spcPts val="1000"/>
              </a:spcBef>
              <a:spcAft>
                <a:spcPts val="0"/>
              </a:spcAft>
              <a:buSzPts val="2400"/>
              <a:buChar char="●"/>
            </a:pPr>
            <a:r>
              <a:rPr lang="en-US" sz="2400"/>
              <a:t>Worker Safety: requiring extermination of break rooms</a:t>
            </a:r>
            <a:endParaRPr sz="2400"/>
          </a:p>
          <a:p>
            <a:pPr indent="-381000" lvl="0" marL="457200" rtl="0" algn="l">
              <a:lnSpc>
                <a:spcPct val="150000"/>
              </a:lnSpc>
              <a:spcBef>
                <a:spcPts val="0"/>
              </a:spcBef>
              <a:spcAft>
                <a:spcPts val="0"/>
              </a:spcAft>
              <a:buSzPts val="2400"/>
              <a:buChar char="●"/>
            </a:pPr>
            <a:r>
              <a:rPr lang="en-US" sz="2400"/>
              <a:t>Won better protection for pregnant workers</a:t>
            </a:r>
            <a:endParaRPr sz="2400"/>
          </a:p>
          <a:p>
            <a:pPr indent="-381000" lvl="0" marL="457200" rtl="0" algn="l">
              <a:lnSpc>
                <a:spcPct val="150000"/>
              </a:lnSpc>
              <a:spcBef>
                <a:spcPts val="0"/>
              </a:spcBef>
              <a:spcAft>
                <a:spcPts val="0"/>
              </a:spcAft>
              <a:buSzPts val="2400"/>
              <a:buChar char="●"/>
            </a:pPr>
            <a:r>
              <a:rPr lang="en-US" sz="2400"/>
              <a:t>Won better language on employer-provided uniforms</a:t>
            </a:r>
            <a:endParaRPr sz="2400"/>
          </a:p>
          <a:p>
            <a:pPr indent="-381000" lvl="0" marL="457200" rtl="0" algn="l">
              <a:lnSpc>
                <a:spcPct val="150000"/>
              </a:lnSpc>
              <a:spcBef>
                <a:spcPts val="0"/>
              </a:spcBef>
              <a:spcAft>
                <a:spcPts val="0"/>
              </a:spcAft>
              <a:buSzPts val="2400"/>
              <a:buChar char="●"/>
            </a:pPr>
            <a:r>
              <a:rPr lang="en-US" sz="2400"/>
              <a:t>Agreed to partnership to address parking issues</a:t>
            </a:r>
            <a:endParaRPr sz="24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18"/>
          <p:cNvSpPr txBox="1"/>
          <p:nvPr>
            <p:ph type="title"/>
          </p:nvPr>
        </p:nvSpPr>
        <p:spPr>
          <a:xfrm>
            <a:off x="1713180" y="1563027"/>
            <a:ext cx="10058400" cy="35661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513AA9"/>
              </a:buClr>
              <a:buSzPts val="4800"/>
              <a:buFont typeface="Open Sans"/>
              <a:buNone/>
            </a:pPr>
            <a:r>
              <a:rPr lang="en-US" sz="4800"/>
              <a:t>SEIU TX – Houston Successes</a:t>
            </a:r>
            <a:endParaRPr/>
          </a:p>
        </p:txBody>
      </p:sp>
      <p:pic>
        <p:nvPicPr>
          <p:cNvPr id="235" name="Google Shape;235;p18"/>
          <p:cNvPicPr preferRelativeResize="0"/>
          <p:nvPr/>
        </p:nvPicPr>
        <p:blipFill rotWithShape="1">
          <a:blip r:embed="rId3">
            <a:alphaModFix/>
          </a:blip>
          <a:srcRect b="0" l="0" r="0" t="0"/>
          <a:stretch/>
        </p:blipFill>
        <p:spPr>
          <a:xfrm>
            <a:off x="2506726" y="244375"/>
            <a:ext cx="7020898" cy="3949249"/>
          </a:xfrm>
          <a:prstGeom prst="rect">
            <a:avLst/>
          </a:prstGeom>
          <a:noFill/>
          <a:ln cap="flat" cmpd="sng" w="76200">
            <a:solidFill>
              <a:srgbClr val="000000"/>
            </a:solidFill>
            <a:prstDash val="solid"/>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id="113" name="Google Shape;113;g2871f5706c3_0_6"/>
          <p:cNvPicPr preferRelativeResize="0"/>
          <p:nvPr/>
        </p:nvPicPr>
        <p:blipFill rotWithShape="1">
          <a:blip r:embed="rId3">
            <a:alphaModFix/>
          </a:blip>
          <a:srcRect b="0" l="0" r="0" t="0"/>
          <a:stretch/>
        </p:blipFill>
        <p:spPr>
          <a:xfrm>
            <a:off x="3152830" y="432900"/>
            <a:ext cx="5886321" cy="4363024"/>
          </a:xfrm>
          <a:prstGeom prst="rect">
            <a:avLst/>
          </a:prstGeom>
          <a:noFill/>
          <a:ln cap="flat" cmpd="sng" w="38100">
            <a:solidFill>
              <a:srgbClr val="000000"/>
            </a:solidFill>
            <a:prstDash val="solid"/>
            <a:round/>
            <a:headEnd len="sm" w="sm" type="none"/>
            <a:tailEnd len="sm" w="sm" type="none"/>
          </a:ln>
        </p:spPr>
      </p:pic>
      <p:sp>
        <p:nvSpPr>
          <p:cNvPr id="114" name="Google Shape;114;g2871f5706c3_0_6"/>
          <p:cNvSpPr txBox="1"/>
          <p:nvPr/>
        </p:nvSpPr>
        <p:spPr>
          <a:xfrm>
            <a:off x="570150" y="4920875"/>
            <a:ext cx="11051700" cy="562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5F47BE"/>
                </a:solidFill>
                <a:latin typeface="Arial"/>
                <a:ea typeface="Arial"/>
                <a:cs typeface="Arial"/>
                <a:sym typeface="Arial"/>
              </a:rPr>
              <a:t>SEIU Texas unites roughly 6,000 airport workers, janitors, food service  and hospital employees across Texas to secure better wages, benefits and working conditions. SEIU Texas empowers their members to become leaders amongst their peers and empower both their workplaces and communities. </a:t>
            </a:r>
            <a:endParaRPr b="1" i="0" sz="2000" u="none" cap="none" strike="noStrike">
              <a:solidFill>
                <a:srgbClr val="5F47BE"/>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5F47BE"/>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5F47BE"/>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19"/>
          <p:cNvSpPr txBox="1"/>
          <p:nvPr>
            <p:ph type="title"/>
          </p:nvPr>
        </p:nvSpPr>
        <p:spPr>
          <a:xfrm>
            <a:off x="1066805" y="1535552"/>
            <a:ext cx="10058400" cy="35661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513AA9"/>
              </a:buClr>
              <a:buSzPts val="4800"/>
              <a:buFont typeface="Open Sans"/>
              <a:buNone/>
            </a:pPr>
            <a:r>
              <a:rPr lang="en-US" sz="4800"/>
              <a:t>City Government</a:t>
            </a:r>
            <a:endParaRPr/>
          </a:p>
        </p:txBody>
      </p:sp>
      <p:pic>
        <p:nvPicPr>
          <p:cNvPr id="242" name="Google Shape;242;p19"/>
          <p:cNvPicPr preferRelativeResize="0"/>
          <p:nvPr/>
        </p:nvPicPr>
        <p:blipFill rotWithShape="1">
          <a:blip r:embed="rId3">
            <a:alphaModFix/>
          </a:blip>
          <a:srcRect b="0" l="0" r="0" t="0"/>
          <a:stretch/>
        </p:blipFill>
        <p:spPr>
          <a:xfrm>
            <a:off x="2539663" y="599169"/>
            <a:ext cx="6702828" cy="33579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20"/>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5F47BE"/>
              </a:buClr>
              <a:buSzPts val="4800"/>
              <a:buFont typeface="Open Sans"/>
              <a:buNone/>
            </a:pPr>
            <a:r>
              <a:rPr lang="en-US"/>
              <a:t>City of Houston</a:t>
            </a:r>
            <a:endParaRPr/>
          </a:p>
        </p:txBody>
      </p:sp>
      <p:sp>
        <p:nvSpPr>
          <p:cNvPr id="249" name="Google Shape;249;p20"/>
          <p:cNvSpPr txBox="1"/>
          <p:nvPr>
            <p:ph idx="1" type="body"/>
          </p:nvPr>
        </p:nvSpPr>
        <p:spPr>
          <a:xfrm>
            <a:off x="1097280" y="1845734"/>
            <a:ext cx="10058400" cy="4023360"/>
          </a:xfrm>
          <a:prstGeom prst="rect">
            <a:avLst/>
          </a:prstGeom>
          <a:noFill/>
          <a:ln>
            <a:noFill/>
          </a:ln>
        </p:spPr>
        <p:txBody>
          <a:bodyPr anchorCtr="0" anchor="t" bIns="45700" lIns="0" spcFirstLastPara="1" rIns="0" wrap="square" tIns="45700">
            <a:normAutofit/>
          </a:bodyPr>
          <a:lstStyle/>
          <a:p>
            <a:pPr indent="-127000" lvl="0" marL="91440" rtl="0" algn="l">
              <a:lnSpc>
                <a:spcPct val="90000"/>
              </a:lnSpc>
              <a:spcBef>
                <a:spcPts val="0"/>
              </a:spcBef>
              <a:spcAft>
                <a:spcPts val="0"/>
              </a:spcAft>
              <a:buSzPts val="2000"/>
              <a:buChar char=" "/>
            </a:pPr>
            <a:r>
              <a:rPr lang="en-US"/>
              <a:t>Executive orders for airport wages</a:t>
            </a:r>
            <a:endParaRPr/>
          </a:p>
          <a:p>
            <a:pPr indent="-127000" lvl="0" marL="91440" rtl="0" algn="l">
              <a:lnSpc>
                <a:spcPct val="90000"/>
              </a:lnSpc>
              <a:spcBef>
                <a:spcPts val="1400"/>
              </a:spcBef>
              <a:spcAft>
                <a:spcPts val="0"/>
              </a:spcAft>
              <a:buSzPts val="2000"/>
              <a:buChar char=" "/>
            </a:pPr>
            <a:r>
              <a:rPr lang="en-US"/>
              <a:t>Raising standards for contracted work through RFP process</a:t>
            </a:r>
            <a:endParaRPr/>
          </a:p>
          <a:p>
            <a:pPr indent="-127000" lvl="0" marL="91440" rtl="0" algn="l">
              <a:lnSpc>
                <a:spcPct val="90000"/>
              </a:lnSpc>
              <a:spcBef>
                <a:spcPts val="1400"/>
              </a:spcBef>
              <a:spcAft>
                <a:spcPts val="0"/>
              </a:spcAft>
              <a:buSzPts val="2000"/>
              <a:buChar char=" "/>
            </a:pPr>
            <a:r>
              <a:rPr lang="en-US"/>
              <a:t>Improved labor peace language in RFPs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21"/>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5F47BE"/>
              </a:buClr>
              <a:buSzPts val="4800"/>
              <a:buFont typeface="Open Sans"/>
              <a:buNone/>
            </a:pPr>
            <a:r>
              <a:rPr lang="en-US"/>
              <a:t>Other Cities in Texas</a:t>
            </a:r>
            <a:endParaRPr/>
          </a:p>
        </p:txBody>
      </p:sp>
      <p:grpSp>
        <p:nvGrpSpPr>
          <p:cNvPr id="256" name="Google Shape;256;p21"/>
          <p:cNvGrpSpPr/>
          <p:nvPr/>
        </p:nvGrpSpPr>
        <p:grpSpPr>
          <a:xfrm>
            <a:off x="1097288" y="2103275"/>
            <a:ext cx="10058325" cy="1104600"/>
            <a:chOff x="1097275" y="2103275"/>
            <a:chExt cx="10058325" cy="1104600"/>
          </a:xfrm>
        </p:grpSpPr>
        <p:sp>
          <p:nvSpPr>
            <p:cNvPr id="257" name="Google Shape;257;p21"/>
            <p:cNvSpPr/>
            <p:nvPr/>
          </p:nvSpPr>
          <p:spPr>
            <a:xfrm>
              <a:off x="1097275" y="2103275"/>
              <a:ext cx="2871300" cy="1104600"/>
            </a:xfrm>
            <a:prstGeom prst="roundRect">
              <a:avLst>
                <a:gd fmla="val 16667" name="adj"/>
              </a:avLst>
            </a:prstGeom>
            <a:solidFill>
              <a:schemeClr val="accent1"/>
            </a:solidFill>
            <a:ln cap="flat" cmpd="sng" w="15875">
              <a:solidFill>
                <a:srgbClr val="6B550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lt1"/>
                  </a:solidFill>
                  <a:latin typeface="Arial"/>
                  <a:ea typeface="Arial"/>
                  <a:cs typeface="Arial"/>
                  <a:sym typeface="Arial"/>
                </a:rPr>
                <a:t>Dallas</a:t>
              </a:r>
              <a:endParaRPr b="1" i="0" sz="3200" u="none" cap="none" strike="noStrike">
                <a:solidFill>
                  <a:schemeClr val="lt1"/>
                </a:solidFill>
                <a:latin typeface="Arial"/>
                <a:ea typeface="Arial"/>
                <a:cs typeface="Arial"/>
                <a:sym typeface="Arial"/>
              </a:endParaRPr>
            </a:p>
          </p:txBody>
        </p:sp>
        <p:sp>
          <p:nvSpPr>
            <p:cNvPr id="258" name="Google Shape;258;p21"/>
            <p:cNvSpPr/>
            <p:nvPr/>
          </p:nvSpPr>
          <p:spPr>
            <a:xfrm>
              <a:off x="4147300" y="2103275"/>
              <a:ext cx="7008300" cy="1104600"/>
            </a:xfrm>
            <a:prstGeom prst="roundRect">
              <a:avLst>
                <a:gd fmla="val 16667" name="adj"/>
              </a:avLst>
            </a:prstGeom>
            <a:solidFill>
              <a:schemeClr val="dk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Living Wage Resolution, tied to MIT Index</a:t>
              </a:r>
              <a:endParaRPr b="0" i="0" sz="2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Currently at $18.24 per hour</a:t>
              </a:r>
              <a:endParaRPr b="0" i="0" sz="2400" u="none" cap="none" strike="noStrike">
                <a:solidFill>
                  <a:schemeClr val="lt1"/>
                </a:solidFill>
                <a:latin typeface="Arial"/>
                <a:ea typeface="Arial"/>
                <a:cs typeface="Arial"/>
                <a:sym typeface="Arial"/>
              </a:endParaRPr>
            </a:p>
          </p:txBody>
        </p:sp>
      </p:grpSp>
      <p:grpSp>
        <p:nvGrpSpPr>
          <p:cNvPr id="259" name="Google Shape;259;p21"/>
          <p:cNvGrpSpPr/>
          <p:nvPr/>
        </p:nvGrpSpPr>
        <p:grpSpPr>
          <a:xfrm>
            <a:off x="1097288" y="3458263"/>
            <a:ext cx="10058325" cy="1104600"/>
            <a:chOff x="1066838" y="3360750"/>
            <a:chExt cx="10058325" cy="1104600"/>
          </a:xfrm>
        </p:grpSpPr>
        <p:sp>
          <p:nvSpPr>
            <p:cNvPr id="260" name="Google Shape;260;p21"/>
            <p:cNvSpPr/>
            <p:nvPr/>
          </p:nvSpPr>
          <p:spPr>
            <a:xfrm>
              <a:off x="1066838" y="3360750"/>
              <a:ext cx="2871300" cy="1104600"/>
            </a:xfrm>
            <a:prstGeom prst="roundRect">
              <a:avLst>
                <a:gd fmla="val 16667" name="adj"/>
              </a:avLst>
            </a:prstGeom>
            <a:solidFill>
              <a:schemeClr val="accent1"/>
            </a:solidFill>
            <a:ln cap="flat" cmpd="sng" w="15875">
              <a:solidFill>
                <a:srgbClr val="6B550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lt1"/>
                  </a:solidFill>
                  <a:latin typeface="Arial"/>
                  <a:ea typeface="Arial"/>
                  <a:cs typeface="Arial"/>
                  <a:sym typeface="Arial"/>
                </a:rPr>
                <a:t>Fort Worth</a:t>
              </a:r>
              <a:endParaRPr b="1" i="0" sz="3200" u="none" cap="none" strike="noStrike">
                <a:solidFill>
                  <a:schemeClr val="lt1"/>
                </a:solidFill>
                <a:latin typeface="Arial"/>
                <a:ea typeface="Arial"/>
                <a:cs typeface="Arial"/>
                <a:sym typeface="Arial"/>
              </a:endParaRPr>
            </a:p>
          </p:txBody>
        </p:sp>
        <p:sp>
          <p:nvSpPr>
            <p:cNvPr id="261" name="Google Shape;261;p21"/>
            <p:cNvSpPr/>
            <p:nvPr/>
          </p:nvSpPr>
          <p:spPr>
            <a:xfrm>
              <a:off x="4116863" y="3360750"/>
              <a:ext cx="7008300" cy="1104600"/>
            </a:xfrm>
            <a:prstGeom prst="roundRect">
              <a:avLst>
                <a:gd fmla="val 16667" name="adj"/>
              </a:avLst>
            </a:prstGeom>
            <a:solidFill>
              <a:schemeClr val="dk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Minimum wage for City employees just raised to $18 per hour in their city budget</a:t>
              </a:r>
              <a:endParaRPr b="0" i="0" sz="2400" u="none" cap="none" strike="noStrike">
                <a:solidFill>
                  <a:schemeClr val="lt1"/>
                </a:solidFill>
                <a:latin typeface="Arial"/>
                <a:ea typeface="Arial"/>
                <a:cs typeface="Arial"/>
                <a:sym typeface="Arial"/>
              </a:endParaRPr>
            </a:p>
          </p:txBody>
        </p:sp>
      </p:grpSp>
      <p:grpSp>
        <p:nvGrpSpPr>
          <p:cNvPr id="262" name="Google Shape;262;p21"/>
          <p:cNvGrpSpPr/>
          <p:nvPr/>
        </p:nvGrpSpPr>
        <p:grpSpPr>
          <a:xfrm>
            <a:off x="1097288" y="4813250"/>
            <a:ext cx="10058325" cy="1104600"/>
            <a:chOff x="1066838" y="4618225"/>
            <a:chExt cx="10058325" cy="1104600"/>
          </a:xfrm>
        </p:grpSpPr>
        <p:sp>
          <p:nvSpPr>
            <p:cNvPr id="263" name="Google Shape;263;p21"/>
            <p:cNvSpPr/>
            <p:nvPr/>
          </p:nvSpPr>
          <p:spPr>
            <a:xfrm>
              <a:off x="1066838" y="4618225"/>
              <a:ext cx="2871300" cy="1104600"/>
            </a:xfrm>
            <a:prstGeom prst="roundRect">
              <a:avLst>
                <a:gd fmla="val 16667" name="adj"/>
              </a:avLst>
            </a:prstGeom>
            <a:solidFill>
              <a:schemeClr val="accent1"/>
            </a:solidFill>
            <a:ln cap="flat" cmpd="sng" w="15875">
              <a:solidFill>
                <a:srgbClr val="6B550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lt1"/>
                  </a:solidFill>
                  <a:latin typeface="Arial"/>
                  <a:ea typeface="Arial"/>
                  <a:cs typeface="Arial"/>
                  <a:sym typeface="Arial"/>
                </a:rPr>
                <a:t>Austin</a:t>
              </a:r>
              <a:endParaRPr b="1" i="0" sz="3200" u="none" cap="none" strike="noStrike">
                <a:solidFill>
                  <a:schemeClr val="lt1"/>
                </a:solidFill>
                <a:latin typeface="Arial"/>
                <a:ea typeface="Arial"/>
                <a:cs typeface="Arial"/>
                <a:sym typeface="Arial"/>
              </a:endParaRPr>
            </a:p>
          </p:txBody>
        </p:sp>
        <p:sp>
          <p:nvSpPr>
            <p:cNvPr id="264" name="Google Shape;264;p21"/>
            <p:cNvSpPr/>
            <p:nvPr/>
          </p:nvSpPr>
          <p:spPr>
            <a:xfrm>
              <a:off x="4116863" y="4618225"/>
              <a:ext cx="7008300" cy="1104600"/>
            </a:xfrm>
            <a:prstGeom prst="roundRect">
              <a:avLst>
                <a:gd fmla="val 16667" name="adj"/>
              </a:avLst>
            </a:prstGeom>
            <a:solidFill>
              <a:schemeClr val="dk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Living wage program, increased during budget process, currently at $20.80 per hour</a:t>
              </a:r>
              <a:endParaRPr b="0" i="0" sz="2400" u="none" cap="none" strike="noStrike">
                <a:solidFill>
                  <a:schemeClr val="lt1"/>
                </a:solidFill>
                <a:latin typeface="Arial"/>
                <a:ea typeface="Arial"/>
                <a:cs typeface="Arial"/>
                <a:sym typeface="Arial"/>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22"/>
          <p:cNvSpPr txBox="1"/>
          <p:nvPr>
            <p:ph type="title"/>
          </p:nvPr>
        </p:nvSpPr>
        <p:spPr>
          <a:xfrm>
            <a:off x="1066805" y="774577"/>
            <a:ext cx="10058400" cy="35661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513AA9"/>
              </a:buClr>
              <a:buSzPts val="8000"/>
              <a:buFont typeface="Open Sans"/>
              <a:buNone/>
            </a:pPr>
            <a:r>
              <a:rPr lang="en-US"/>
              <a:t>What’s Next</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g2871f5706c3_0_17"/>
          <p:cNvSpPr txBox="1"/>
          <p:nvPr>
            <p:ph type="title"/>
          </p:nvPr>
        </p:nvSpPr>
        <p:spPr>
          <a:xfrm>
            <a:off x="1097280" y="712102"/>
            <a:ext cx="10058400" cy="3566100"/>
          </a:xfrm>
          <a:prstGeom prst="rect">
            <a:avLst/>
          </a:prstGeom>
          <a:noFill/>
          <a:ln>
            <a:noFill/>
          </a:ln>
        </p:spPr>
        <p:txBody>
          <a:bodyPr anchorCtr="0" anchor="b" bIns="45700" lIns="91425" spcFirstLastPara="1" rIns="91425" wrap="square" tIns="45700">
            <a:normAutofit/>
          </a:bodyPr>
          <a:lstStyle/>
          <a:p>
            <a:pPr indent="0" lvl="0" marL="0" rtl="0" algn="ctr">
              <a:lnSpc>
                <a:spcPct val="85000"/>
              </a:lnSpc>
              <a:spcBef>
                <a:spcPts val="0"/>
              </a:spcBef>
              <a:spcAft>
                <a:spcPts val="0"/>
              </a:spcAft>
              <a:buSzPts val="990"/>
              <a:buNone/>
            </a:pPr>
            <a:r>
              <a:rPr lang="en-US" sz="4800"/>
              <a:t>YOU CAN BE A PART OF RAISING WORKER STANDARDS IN TEXAS</a:t>
            </a:r>
            <a:endParaRPr sz="4800"/>
          </a:p>
        </p:txBody>
      </p:sp>
      <p:sp>
        <p:nvSpPr>
          <p:cNvPr id="277" name="Google Shape;277;g2871f5706c3_0_17"/>
          <p:cNvSpPr txBox="1"/>
          <p:nvPr>
            <p:ph idx="1" type="body"/>
          </p:nvPr>
        </p:nvSpPr>
        <p:spPr>
          <a:xfrm>
            <a:off x="1097275" y="4453123"/>
            <a:ext cx="10058400" cy="191280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90000"/>
              </a:lnSpc>
              <a:spcBef>
                <a:spcPts val="1200"/>
              </a:spcBef>
              <a:spcAft>
                <a:spcPts val="0"/>
              </a:spcAft>
              <a:buSzPct val="69821"/>
              <a:buNone/>
            </a:pPr>
            <a:r>
              <a:rPr lang="en-US" sz="3716"/>
              <a:t>For more information</a:t>
            </a:r>
            <a:endParaRPr sz="3716"/>
          </a:p>
          <a:p>
            <a:pPr indent="0" lvl="0" marL="0" rtl="0" algn="l">
              <a:lnSpc>
                <a:spcPct val="90000"/>
              </a:lnSpc>
              <a:spcBef>
                <a:spcPts val="1200"/>
              </a:spcBef>
              <a:spcAft>
                <a:spcPts val="0"/>
              </a:spcAft>
              <a:buSzPct val="69821"/>
              <a:buNone/>
            </a:pPr>
            <a:r>
              <a:rPr lang="en-US" sz="3716"/>
              <a:t>Visit: </a:t>
            </a:r>
            <a:r>
              <a:rPr b="0" lang="en-US" sz="3316">
                <a:solidFill>
                  <a:srgbClr val="5F47BE"/>
                </a:solidFill>
                <a:latin typeface="Arial"/>
                <a:ea typeface="Arial"/>
                <a:cs typeface="Arial"/>
                <a:sym typeface="Arial"/>
              </a:rPr>
              <a:t>seiutx.org</a:t>
            </a:r>
            <a:endParaRPr b="0" sz="3316">
              <a:solidFill>
                <a:srgbClr val="5F47BE"/>
              </a:solidFill>
              <a:latin typeface="Arial"/>
              <a:ea typeface="Arial"/>
              <a:cs typeface="Arial"/>
              <a:sym typeface="Arial"/>
            </a:endParaRPr>
          </a:p>
          <a:p>
            <a:pPr indent="0" lvl="0" marL="0" rtl="0" algn="l">
              <a:lnSpc>
                <a:spcPct val="90000"/>
              </a:lnSpc>
              <a:spcBef>
                <a:spcPts val="1200"/>
              </a:spcBef>
              <a:spcAft>
                <a:spcPts val="0"/>
              </a:spcAft>
              <a:buSzPct val="69821"/>
              <a:buNone/>
            </a:pPr>
            <a:r>
              <a:rPr lang="en-US" sz="3716"/>
              <a:t>Email: </a:t>
            </a:r>
            <a:r>
              <a:rPr b="0" lang="en-US" sz="3316">
                <a:solidFill>
                  <a:srgbClr val="5F47BE"/>
                </a:solidFill>
                <a:latin typeface="Arial"/>
                <a:ea typeface="Arial"/>
                <a:cs typeface="Arial"/>
                <a:sym typeface="Arial"/>
              </a:rPr>
              <a:t>info@seiutx.org</a:t>
            </a:r>
            <a:endParaRPr b="0" sz="3316">
              <a:solidFill>
                <a:srgbClr val="5F47BE"/>
              </a:solidFill>
              <a:latin typeface="Arial"/>
              <a:ea typeface="Arial"/>
              <a:cs typeface="Arial"/>
              <a:sym typeface="Arial"/>
            </a:endParaRPr>
          </a:p>
          <a:p>
            <a:pPr indent="0" lvl="0" marL="0" rtl="0" algn="l">
              <a:lnSpc>
                <a:spcPct val="90000"/>
              </a:lnSpc>
              <a:spcBef>
                <a:spcPts val="1200"/>
              </a:spcBef>
              <a:spcAft>
                <a:spcPts val="200"/>
              </a:spcAft>
              <a:buSzPct val="108108"/>
              <a:buNone/>
            </a:pPr>
            <a:r>
              <a:t/>
            </a:r>
            <a:endParaRPr/>
          </a:p>
        </p:txBody>
      </p:sp>
      <p:sp>
        <p:nvSpPr>
          <p:cNvPr id="278" name="Google Shape;278;g2871f5706c3_0_17"/>
          <p:cNvSpPr txBox="1"/>
          <p:nvPr/>
        </p:nvSpPr>
        <p:spPr>
          <a:xfrm>
            <a:off x="843575" y="5889450"/>
            <a:ext cx="2249700" cy="26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5F47BE"/>
              </a:solidFill>
              <a:latin typeface="Arial"/>
              <a:ea typeface="Arial"/>
              <a:cs typeface="Arial"/>
              <a:sym typeface="Arial"/>
            </a:endParaRPr>
          </a:p>
        </p:txBody>
      </p:sp>
      <p:sp>
        <p:nvSpPr>
          <p:cNvPr id="279" name="Google Shape;279;g2871f5706c3_0_17"/>
          <p:cNvSpPr txBox="1"/>
          <p:nvPr/>
        </p:nvSpPr>
        <p:spPr>
          <a:xfrm>
            <a:off x="9716800" y="5881650"/>
            <a:ext cx="2109000" cy="281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5F47BE"/>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2"/>
          <p:cNvSpPr txBox="1"/>
          <p:nvPr>
            <p:ph type="title"/>
          </p:nvPr>
        </p:nvSpPr>
        <p:spPr>
          <a:xfrm>
            <a:off x="2259730" y="1645952"/>
            <a:ext cx="10058400" cy="35661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513AA9"/>
              </a:buClr>
              <a:buSzPts val="4800"/>
              <a:buFont typeface="Open Sans"/>
              <a:buNone/>
            </a:pPr>
            <a:r>
              <a:rPr lang="en-US" sz="4800"/>
              <a:t>The value placed on work</a:t>
            </a:r>
            <a:endParaRPr/>
          </a:p>
        </p:txBody>
      </p:sp>
      <p:pic>
        <p:nvPicPr>
          <p:cNvPr id="121" name="Google Shape;121;p2"/>
          <p:cNvPicPr preferRelativeResize="0"/>
          <p:nvPr/>
        </p:nvPicPr>
        <p:blipFill rotWithShape="1">
          <a:blip r:embed="rId3">
            <a:alphaModFix/>
          </a:blip>
          <a:srcRect b="0" l="0" r="0" t="0"/>
          <a:stretch/>
        </p:blipFill>
        <p:spPr>
          <a:xfrm>
            <a:off x="3019775" y="462900"/>
            <a:ext cx="6152448" cy="3644001"/>
          </a:xfrm>
          <a:prstGeom prst="rect">
            <a:avLst/>
          </a:prstGeom>
          <a:noFill/>
          <a:ln cap="flat" cmpd="sng" w="76200">
            <a:solidFill>
              <a:srgbClr val="000000"/>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3"/>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5F47BE"/>
              </a:buClr>
              <a:buSzPts val="4800"/>
              <a:buFont typeface="Open Sans"/>
              <a:buNone/>
            </a:pPr>
            <a:r>
              <a:rPr lang="en-US"/>
              <a:t>Houston Wage Comparisons</a:t>
            </a:r>
            <a:endParaRPr/>
          </a:p>
        </p:txBody>
      </p:sp>
      <p:pic>
        <p:nvPicPr>
          <p:cNvPr id="128" name="Google Shape;128;p3"/>
          <p:cNvPicPr preferRelativeResize="0"/>
          <p:nvPr/>
        </p:nvPicPr>
        <p:blipFill rotWithShape="1">
          <a:blip r:embed="rId3">
            <a:alphaModFix/>
          </a:blip>
          <a:srcRect b="0" l="0" r="0" t="0"/>
          <a:stretch/>
        </p:blipFill>
        <p:spPr>
          <a:xfrm>
            <a:off x="686363" y="1862995"/>
            <a:ext cx="10880218" cy="43434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4"/>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5F47BE"/>
              </a:buClr>
              <a:buSzPts val="4800"/>
              <a:buFont typeface="Open Sans"/>
              <a:buNone/>
            </a:pPr>
            <a:r>
              <a:rPr lang="en-US"/>
              <a:t>The Gender Pay Gap</a:t>
            </a:r>
            <a:endParaRPr/>
          </a:p>
        </p:txBody>
      </p:sp>
      <p:pic>
        <p:nvPicPr>
          <p:cNvPr id="135" name="Google Shape;135;p4"/>
          <p:cNvPicPr preferRelativeResize="0"/>
          <p:nvPr/>
        </p:nvPicPr>
        <p:blipFill rotWithShape="1">
          <a:blip r:embed="rId3">
            <a:alphaModFix/>
          </a:blip>
          <a:srcRect b="0" l="0" r="0" t="0"/>
          <a:stretch/>
        </p:blipFill>
        <p:spPr>
          <a:xfrm>
            <a:off x="666750" y="1889760"/>
            <a:ext cx="10858499" cy="43434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g2fe6d4809de_0_0"/>
          <p:cNvSpPr txBox="1"/>
          <p:nvPr>
            <p:ph type="title"/>
          </p:nvPr>
        </p:nvSpPr>
        <p:spPr>
          <a:xfrm>
            <a:off x="1097280" y="286603"/>
            <a:ext cx="10058400" cy="14508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5F47BE"/>
              </a:buClr>
              <a:buSzPts val="4800"/>
              <a:buFont typeface="Open Sans"/>
              <a:buNone/>
            </a:pPr>
            <a:r>
              <a:rPr lang="en-US"/>
              <a:t>Race and Ethnicity Wage Gap</a:t>
            </a:r>
            <a:endParaRPr/>
          </a:p>
        </p:txBody>
      </p:sp>
      <p:pic>
        <p:nvPicPr>
          <p:cNvPr id="142" name="Google Shape;142;g2fe6d4809de_0_0"/>
          <p:cNvPicPr preferRelativeResize="0"/>
          <p:nvPr/>
        </p:nvPicPr>
        <p:blipFill rotWithShape="1">
          <a:blip r:embed="rId3">
            <a:alphaModFix/>
          </a:blip>
          <a:srcRect b="0" l="0" r="0" t="0"/>
          <a:stretch/>
        </p:blipFill>
        <p:spPr>
          <a:xfrm>
            <a:off x="694938" y="1737403"/>
            <a:ext cx="10863072" cy="456617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6"/>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5F47BE"/>
              </a:buClr>
              <a:buSzPts val="3600"/>
              <a:buFont typeface="Open Sans"/>
              <a:buNone/>
            </a:pPr>
            <a:r>
              <a:rPr lang="en-US" sz="3600"/>
              <a:t>Demographics of Houston Service Workers</a:t>
            </a:r>
            <a:endParaRPr/>
          </a:p>
        </p:txBody>
      </p:sp>
      <p:pic>
        <p:nvPicPr>
          <p:cNvPr id="149" name="Google Shape;149;p6"/>
          <p:cNvPicPr preferRelativeResize="0"/>
          <p:nvPr/>
        </p:nvPicPr>
        <p:blipFill rotWithShape="1">
          <a:blip r:embed="rId3">
            <a:alphaModFix/>
          </a:blip>
          <a:srcRect b="0" l="0" r="0" t="0"/>
          <a:stretch/>
        </p:blipFill>
        <p:spPr>
          <a:xfrm>
            <a:off x="712000" y="1889760"/>
            <a:ext cx="5322976" cy="4343401"/>
          </a:xfrm>
          <a:prstGeom prst="rect">
            <a:avLst/>
          </a:prstGeom>
          <a:noFill/>
          <a:ln>
            <a:noFill/>
          </a:ln>
        </p:spPr>
      </p:pic>
      <p:pic>
        <p:nvPicPr>
          <p:cNvPr id="150" name="Google Shape;150;p6"/>
          <p:cNvPicPr preferRelativeResize="0"/>
          <p:nvPr/>
        </p:nvPicPr>
        <p:blipFill rotWithShape="1">
          <a:blip r:embed="rId4">
            <a:alphaModFix/>
          </a:blip>
          <a:srcRect b="0" l="0" r="0" t="0"/>
          <a:stretch/>
        </p:blipFill>
        <p:spPr>
          <a:xfrm>
            <a:off x="6034974" y="1889760"/>
            <a:ext cx="5332216" cy="43434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7"/>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5F47BE"/>
              </a:buClr>
              <a:buSzPts val="4800"/>
              <a:buFont typeface="Open Sans"/>
              <a:buNone/>
            </a:pPr>
            <a:r>
              <a:rPr lang="en-US"/>
              <a:t>Houston Service Workers</a:t>
            </a:r>
            <a:endParaRPr/>
          </a:p>
        </p:txBody>
      </p:sp>
      <p:pic>
        <p:nvPicPr>
          <p:cNvPr id="157" name="Google Shape;157;p7"/>
          <p:cNvPicPr preferRelativeResize="0"/>
          <p:nvPr/>
        </p:nvPicPr>
        <p:blipFill rotWithShape="1">
          <a:blip r:embed="rId3">
            <a:alphaModFix/>
          </a:blip>
          <a:srcRect b="0" l="0" r="0" t="0"/>
          <a:stretch/>
        </p:blipFill>
        <p:spPr>
          <a:xfrm>
            <a:off x="666750" y="1870485"/>
            <a:ext cx="10858499" cy="43434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8"/>
          <p:cNvSpPr txBox="1"/>
          <p:nvPr>
            <p:ph type="title"/>
          </p:nvPr>
        </p:nvSpPr>
        <p:spPr>
          <a:xfrm>
            <a:off x="1097280" y="758952"/>
            <a:ext cx="10058400" cy="356616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513AA9"/>
              </a:buClr>
              <a:buSzPts val="4800"/>
              <a:buFont typeface="Open Sans"/>
              <a:buNone/>
            </a:pPr>
            <a:r>
              <a:rPr lang="en-US" sz="4800"/>
              <a:t>SEIU Texas – Houston Successes</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Retrospect">
  <a:themeElements>
    <a:clrScheme name="SEIU TX Colors #2">
      <a:dk1>
        <a:srgbClr val="402F85"/>
      </a:dk1>
      <a:lt1>
        <a:srgbClr val="FFFFFF"/>
      </a:lt1>
      <a:dk2>
        <a:srgbClr val="402F85"/>
      </a:dk2>
      <a:lt2>
        <a:srgbClr val="D1D1EF"/>
      </a:lt2>
      <a:accent1>
        <a:srgbClr val="FFCA08"/>
      </a:accent1>
      <a:accent2>
        <a:srgbClr val="402F85"/>
      </a:accent2>
      <a:accent3>
        <a:srgbClr val="FFDF6A"/>
      </a:accent3>
      <a:accent4>
        <a:srgbClr val="7F6CCB"/>
      </a:accent4>
      <a:accent5>
        <a:srgbClr val="FEF4CD"/>
      </a:accent5>
      <a:accent6>
        <a:srgbClr val="D4CEED"/>
      </a:accent6>
      <a:hlink>
        <a:srgbClr val="F8931D"/>
      </a:hlink>
      <a:folHlink>
        <a:srgbClr val="C96F0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2024-08-26T20:28:44Z</dcterms:created>
  <dc:creator>Mike Johnson</dc:creator>
</cp:coreProperties>
</file>